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mp4"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56"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257" r:id="rId18"/>
    <p:sldId id="258" r:id="rId19"/>
    <p:sldId id="259" r:id="rId20"/>
    <p:sldId id="323" r:id="rId21"/>
    <p:sldId id="260" r:id="rId22"/>
    <p:sldId id="261" r:id="rId23"/>
    <p:sldId id="317" r:id="rId24"/>
    <p:sldId id="318" r:id="rId25"/>
    <p:sldId id="319" r:id="rId26"/>
    <p:sldId id="320" r:id="rId27"/>
    <p:sldId id="262" r:id="rId28"/>
    <p:sldId id="263" r:id="rId29"/>
    <p:sldId id="264" r:id="rId30"/>
    <p:sldId id="265" r:id="rId31"/>
    <p:sldId id="266" r:id="rId32"/>
    <p:sldId id="267" r:id="rId33"/>
    <p:sldId id="268" r:id="rId34"/>
    <p:sldId id="301"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322" r:id="rId51"/>
    <p:sldId id="284" r:id="rId52"/>
    <p:sldId id="321"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64" autoAdjust="0"/>
  </p:normalViewPr>
  <p:slideViewPr>
    <p:cSldViewPr snapToGrid="0" snapToObjects="1">
      <p:cViewPr varScale="1">
        <p:scale>
          <a:sx n="145" d="100"/>
          <a:sy n="145" d="100"/>
        </p:scale>
        <p:origin x="-1456"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9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ECA1B0-DBF9-AC48-B7A6-884540B77F47}" type="datetimeFigureOut">
              <a:rPr lang="en-US" smtClean="0"/>
              <a:t>11/7/16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39FD6BF-1748-3848-8F17-6A6BAF1FECD8}" type="slidenum">
              <a:rPr lang="en-US" smtClean="0"/>
              <a:t>‹#›</a:t>
            </a:fld>
            <a:endParaRPr lang="en-US"/>
          </a:p>
        </p:txBody>
      </p:sp>
    </p:spTree>
    <p:extLst>
      <p:ext uri="{BB962C8B-B14F-4D97-AF65-F5344CB8AC3E}">
        <p14:creationId xmlns:p14="http://schemas.microsoft.com/office/powerpoint/2010/main" val="1459595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9E5D3B-D2B1-E446-81DD-54B66C8364FB}" type="datetimeFigureOut">
              <a:rPr lang="en-US" smtClean="0"/>
              <a:t>11/7/16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ED8619-0E12-524C-BE9C-C9E8FB922C92}" type="slidenum">
              <a:rPr lang="en-US" smtClean="0"/>
              <a:t>‹#›</a:t>
            </a:fld>
            <a:endParaRPr lang="en-US"/>
          </a:p>
        </p:txBody>
      </p:sp>
    </p:spTree>
    <p:extLst>
      <p:ext uri="{BB962C8B-B14F-4D97-AF65-F5344CB8AC3E}">
        <p14:creationId xmlns:p14="http://schemas.microsoft.com/office/powerpoint/2010/main" val="2021628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donottrack.us/implementations" TargetMode="External"/><Relationship Id="rId4" Type="http://schemas.openxmlformats.org/officeDocument/2006/relationships/hyperlink" Target="https://www.eff.org/deeplinks/2012/02/white-house-google-and-other-advertising-companies-commit-supporting-do-not-track" TargetMode="External"/><Relationship Id="rId5" Type="http://schemas.openxmlformats.org/officeDocument/2006/relationships/hyperlink" Target="http://www.ftc.gov/speeches/ramirez/130417americanad-fed.pdf" TargetMode="External"/><Relationship Id="rId6" Type="http://schemas.openxmlformats.org/officeDocument/2006/relationships/hyperlink" Target="http://europa.eu/rapid/press-release_SPEECH-11-461_en.htm" TargetMode="External"/><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Fetching image, not script</a:t>
            </a:r>
            <a:endParaRPr lang="en-US" dirty="0"/>
          </a:p>
        </p:txBody>
      </p:sp>
      <p:sp>
        <p:nvSpPr>
          <p:cNvPr id="4" name="Slide Number Placeholder 3"/>
          <p:cNvSpPr>
            <a:spLocks noGrp="1"/>
          </p:cNvSpPr>
          <p:nvPr>
            <p:ph type="sldNum" sz="quarter" idx="10"/>
          </p:nvPr>
        </p:nvSpPr>
        <p:spPr/>
        <p:txBody>
          <a:bodyPr/>
          <a:lstStyle/>
          <a:p>
            <a:fld id="{576B7337-CA01-7841-9A19-99AB279C728B}" type="slidenum">
              <a:rPr lang="en-US" smtClean="0"/>
              <a:t>6</a:t>
            </a:fld>
            <a:endParaRPr lang="en-US"/>
          </a:p>
        </p:txBody>
      </p:sp>
    </p:spTree>
    <p:extLst>
      <p:ext uri="{BB962C8B-B14F-4D97-AF65-F5344CB8AC3E}">
        <p14:creationId xmlns:p14="http://schemas.microsoft.com/office/powerpoint/2010/main" val="92160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15</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16</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SOP answers the question “Can a script with an</a:t>
            </a:r>
            <a:r>
              <a:rPr lang="en-US" baseline="0" dirty="0" smtClean="0"/>
              <a:t> origin X access a resource loaded from origin Y?</a:t>
            </a:r>
            <a:r>
              <a:rPr lang="en-US" dirty="0" smtClean="0"/>
              <a:t>”</a:t>
            </a:r>
          </a:p>
          <a:p>
            <a:endParaRPr lang="en-US" dirty="0" smtClean="0"/>
          </a:p>
          <a:p>
            <a:r>
              <a:rPr lang="en-US" dirty="0" smtClean="0"/>
              <a:t>In a nutshell, X and Y should be “the same.” The slide answers what it means for X and Y to be the same.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23</a:t>
            </a:fld>
            <a:endParaRPr lang="en-US"/>
          </a:p>
        </p:txBody>
      </p:sp>
    </p:spTree>
    <p:extLst>
      <p:ext uri="{BB962C8B-B14F-4D97-AF65-F5344CB8AC3E}">
        <p14:creationId xmlns:p14="http://schemas.microsoft.com/office/powerpoint/2010/main" val="4071963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looks like if example.com </a:t>
            </a:r>
            <a:r>
              <a:rPr lang="en-US" baseline="0" dirty="0" smtClean="0"/>
              <a:t>incorporates an externally hosted script (here coming from ajax.googleapis.com) then it won’t be able to function properly because it can’t read example.com cookies.</a:t>
            </a:r>
          </a:p>
          <a:p>
            <a:endParaRPr lang="en-US" baseline="0" dirty="0" smtClean="0"/>
          </a:p>
          <a:p>
            <a:r>
              <a:rPr lang="en-US" baseline="0" dirty="0" smtClean="0"/>
              <a:t>What’s going on here?</a:t>
            </a:r>
          </a:p>
          <a:p>
            <a:endParaRPr lang="en-US" baseline="0" dirty="0" smtClean="0"/>
          </a:p>
          <a:p>
            <a:r>
              <a:rPr lang="en-US" baseline="0" dirty="0" smtClean="0"/>
              <a:t>Answer: origins apply to pages and </a:t>
            </a:r>
            <a:r>
              <a:rPr lang="en-US" baseline="0" dirty="0" err="1" smtClean="0"/>
              <a:t>iFrames</a:t>
            </a:r>
            <a:r>
              <a:rPr lang="en-US" baseline="0" dirty="0" smtClean="0"/>
              <a:t>. They don’t apply at a per-object level. The definition doesn’t care about which domain the script came from. Here the script’s origin is still example.com because that’s the page that did the loading.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24</a:t>
            </a:fld>
            <a:endParaRPr lang="en-US"/>
          </a:p>
        </p:txBody>
      </p:sp>
    </p:spTree>
    <p:extLst>
      <p:ext uri="{BB962C8B-B14F-4D97-AF65-F5344CB8AC3E}">
        <p14:creationId xmlns:p14="http://schemas.microsoft.com/office/powerpoint/2010/main" val="42873600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25</a:t>
            </a:fld>
            <a:endParaRPr lang="en-US"/>
          </a:p>
        </p:txBody>
      </p:sp>
    </p:spTree>
    <p:extLst>
      <p:ext uri="{BB962C8B-B14F-4D97-AF65-F5344CB8AC3E}">
        <p14:creationId xmlns:p14="http://schemas.microsoft.com/office/powerpoint/2010/main" val="877481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way to fix the first problem</a:t>
            </a:r>
          </a:p>
          <a:p>
            <a:endParaRPr lang="en-US" dirty="0" smtClean="0"/>
          </a:p>
          <a:p>
            <a:r>
              <a:rPr lang="en-US" dirty="0" smtClean="0"/>
              <a:t>But the second can be fixed. See next slide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26</a:t>
            </a:fld>
            <a:endParaRPr lang="en-US"/>
          </a:p>
        </p:txBody>
      </p:sp>
    </p:spTree>
    <p:extLst>
      <p:ext uri="{BB962C8B-B14F-4D97-AF65-F5344CB8AC3E}">
        <p14:creationId xmlns:p14="http://schemas.microsoft.com/office/powerpoint/2010/main" val="3414654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C5EAB03-2575-47EE-A113-ECA66D38F3B3}" type="slidenum">
              <a:rPr lang="en-US" smtClean="0"/>
              <a:t>30</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C5EAB03-2575-47EE-A113-ECA66D38F3B3}" type="slidenum">
              <a:rPr lang="en-US" smtClean="0"/>
              <a:t>31</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C5EAB03-2575-47EE-A113-ECA66D38F3B3}" type="slidenum">
              <a:rPr lang="en-US" smtClean="0"/>
              <a:t>32</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if this cartoon from 1993 were published today…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35</a:t>
            </a:fld>
            <a:endParaRPr lang="en-US"/>
          </a:p>
        </p:txBody>
      </p:sp>
    </p:spTree>
    <p:extLst>
      <p:ext uri="{BB962C8B-B14F-4D97-AF65-F5344CB8AC3E}">
        <p14:creationId xmlns:p14="http://schemas.microsoft.com/office/powerpoint/2010/main" val="293174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Fetching and executing script from same origin</a:t>
            </a:r>
            <a:endParaRPr lang="en-US" dirty="0"/>
          </a:p>
        </p:txBody>
      </p:sp>
      <p:sp>
        <p:nvSpPr>
          <p:cNvPr id="4" name="Slide Number Placeholder 3"/>
          <p:cNvSpPr>
            <a:spLocks noGrp="1"/>
          </p:cNvSpPr>
          <p:nvPr>
            <p:ph type="sldNum" sz="quarter" idx="10"/>
          </p:nvPr>
        </p:nvSpPr>
        <p:spPr/>
        <p:txBody>
          <a:bodyPr/>
          <a:lstStyle/>
          <a:p>
            <a:fld id="{576B7337-CA01-7841-9A19-99AB279C728B}" type="slidenum">
              <a:rPr lang="en-US" smtClean="0"/>
              <a:t>7</a:t>
            </a:fld>
            <a:endParaRPr lang="en-US"/>
          </a:p>
        </p:txBody>
      </p:sp>
    </p:spTree>
    <p:extLst>
      <p:ext uri="{BB962C8B-B14F-4D97-AF65-F5344CB8AC3E}">
        <p14:creationId xmlns:p14="http://schemas.microsoft.com/office/powerpoint/2010/main" val="1158732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36</a:t>
            </a:fld>
            <a:endParaRPr lang="en-US"/>
          </a:p>
        </p:txBody>
      </p:sp>
    </p:spTree>
    <p:extLst>
      <p:ext uri="{BB962C8B-B14F-4D97-AF65-F5344CB8AC3E}">
        <p14:creationId xmlns:p14="http://schemas.microsoft.com/office/powerpoint/2010/main" val="2988559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Screenshot is from</a:t>
            </a:r>
            <a:r>
              <a:rPr lang="en-US" i="0" baseline="0" dirty="0" smtClean="0"/>
              <a:t> a 2012 study of third-party online tracking https://cyberlaw.stanford.edu/files/publication/files/trackingsurvey12.pdf</a:t>
            </a:r>
          </a:p>
          <a:p>
            <a:endParaRPr lang="en-US" i="0" baseline="0" dirty="0" smtClean="0"/>
          </a:p>
          <a:p>
            <a:r>
              <a:rPr lang="en-US" i="0" baseline="0" dirty="0" smtClean="0"/>
              <a:t>Notice all the red boxes: </a:t>
            </a:r>
            <a:r>
              <a:rPr lang="en-US" i="0" dirty="0" smtClean="0"/>
              <a:t>Typically </a:t>
            </a:r>
            <a:r>
              <a:rPr lang="en-US" dirty="0" smtClean="0"/>
              <a:t>this content is not served by the NYT.</a:t>
            </a:r>
            <a:r>
              <a:rPr lang="en-US" baseline="0" dirty="0" smtClean="0"/>
              <a:t> T</a:t>
            </a:r>
            <a:r>
              <a:rPr lang="en-US" dirty="0" smtClean="0"/>
              <a:t>here are a lot more trackers that are invisible.</a:t>
            </a:r>
          </a:p>
          <a:p>
            <a:endParaRPr lang="en-US" dirty="0" smtClean="0"/>
          </a:p>
          <a:p>
            <a:r>
              <a:rPr lang="en-US" dirty="0" smtClean="0"/>
              <a:t>The</a:t>
            </a:r>
            <a:r>
              <a:rPr lang="en-US" baseline="0" dirty="0" smtClean="0"/>
              <a:t> combination of cookie and </a:t>
            </a:r>
            <a:r>
              <a:rPr lang="en-US" baseline="0" dirty="0" err="1" smtClean="0"/>
              <a:t>referer</a:t>
            </a:r>
            <a:r>
              <a:rPr lang="en-US" baseline="0" dirty="0" smtClean="0"/>
              <a:t> is what enables third-party tracking. </a:t>
            </a:r>
            <a:br>
              <a:rPr lang="en-US" baseline="0" dirty="0" smtClean="0"/>
            </a:br>
            <a:endParaRPr lang="en-US" baseline="0" dirty="0" smtClean="0"/>
          </a:p>
          <a:p>
            <a:r>
              <a:rPr lang="en-US" baseline="0" dirty="0" smtClean="0"/>
              <a:t>Funny </a:t>
            </a:r>
            <a:r>
              <a:rPr lang="en-US" baseline="0" dirty="0" smtClean="0"/>
              <a:t>aside: the HTTP protocol misspells referrer as </a:t>
            </a:r>
            <a:r>
              <a:rPr lang="en-US" baseline="0" dirty="0" err="1" smtClean="0"/>
              <a:t>referer</a:t>
            </a:r>
            <a:r>
              <a:rPr lang="en-US" baseline="0" dirty="0" smtClean="0"/>
              <a:t>. It’s part of the protocol specification so it can’t be changed.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37</a:t>
            </a:fld>
            <a:endParaRPr lang="en-US"/>
          </a:p>
        </p:txBody>
      </p:sp>
    </p:spTree>
    <p:extLst>
      <p:ext uri="{BB962C8B-B14F-4D97-AF65-F5344CB8AC3E}">
        <p14:creationId xmlns:p14="http://schemas.microsoft.com/office/powerpoint/2010/main" val="641522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It’s not very easy to prevent the ability to track.</a:t>
            </a:r>
            <a:r>
              <a:rPr lang="en-US" baseline="0" dirty="0" smtClean="0"/>
              <a:t> One try is to block the </a:t>
            </a:r>
            <a:r>
              <a:rPr lang="en-US" baseline="0" dirty="0" err="1" smtClean="0"/>
              <a:t>referer</a:t>
            </a:r>
            <a:r>
              <a:rPr lang="en-US" baseline="0" dirty="0" smtClean="0"/>
              <a:t> header, but third-party JavaScript can read it anyway, unless it’s in an </a:t>
            </a:r>
            <a:r>
              <a:rPr lang="en-US" baseline="0" dirty="0" err="1" smtClean="0"/>
              <a:t>iFrame</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38</a:t>
            </a:fld>
            <a:endParaRPr lang="en-US"/>
          </a:p>
        </p:txBody>
      </p:sp>
    </p:spTree>
    <p:extLst>
      <p:ext uri="{BB962C8B-B14F-4D97-AF65-F5344CB8AC3E}">
        <p14:creationId xmlns:p14="http://schemas.microsoft.com/office/powerpoint/2010/main" val="2226524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Co-operative</a:t>
            </a:r>
            <a:r>
              <a:rPr lang="en-US" baseline="0" dirty="0" smtClean="0"/>
              <a:t> tracking is particularly hard to prevent --- here the first party tells the third party the referring URL.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39</a:t>
            </a:fld>
            <a:endParaRPr lang="en-US"/>
          </a:p>
        </p:txBody>
      </p:sp>
    </p:spTree>
    <p:extLst>
      <p:ext uri="{BB962C8B-B14F-4D97-AF65-F5344CB8AC3E}">
        <p14:creationId xmlns:p14="http://schemas.microsoft.com/office/powerpoint/2010/main" val="2424556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40</a:t>
            </a:fld>
            <a:endParaRPr lang="en-US"/>
          </a:p>
        </p:txBody>
      </p:sp>
    </p:spTree>
    <p:extLst>
      <p:ext uri="{BB962C8B-B14F-4D97-AF65-F5344CB8AC3E}">
        <p14:creationId xmlns:p14="http://schemas.microsoft.com/office/powerpoint/2010/main" val="115689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a:t>
            </a:r>
            <a:r>
              <a:rPr lang="en-US" baseline="0" dirty="0" smtClean="0"/>
              <a:t> about why these entities are in the business of tracking. You might want to look up some of these and which companies </a:t>
            </a:r>
            <a:r>
              <a:rPr lang="en-US" baseline="0" smtClean="0"/>
              <a:t>they belong to.</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41</a:t>
            </a:fld>
            <a:endParaRPr lang="en-US"/>
          </a:p>
        </p:txBody>
      </p:sp>
    </p:spTree>
    <p:extLst>
      <p:ext uri="{BB962C8B-B14F-4D97-AF65-F5344CB8AC3E}">
        <p14:creationId xmlns:p14="http://schemas.microsoft.com/office/powerpoint/2010/main" val="3904226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Profiles based on user’s past activity help ad networks serve targeted ads based on real-time ad auctions.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42</a:t>
            </a:fld>
            <a:endParaRPr lang="en-US"/>
          </a:p>
        </p:txBody>
      </p:sp>
    </p:spTree>
    <p:extLst>
      <p:ext uri="{BB962C8B-B14F-4D97-AF65-F5344CB8AC3E}">
        <p14:creationId xmlns:p14="http://schemas.microsoft.com/office/powerpoint/2010/main" val="1350897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CA680A-60BC-499F-B3BB-11917A706A50}" type="slidenum">
              <a:rPr lang="en-US" smtClean="0"/>
              <a:pPr/>
              <a:t>43</a:t>
            </a:fld>
            <a:endParaRPr lang="en-US"/>
          </a:p>
        </p:txBody>
      </p:sp>
    </p:spTree>
    <p:extLst>
      <p:ext uri="{BB962C8B-B14F-4D97-AF65-F5344CB8AC3E}">
        <p14:creationId xmlns:p14="http://schemas.microsoft.com/office/powerpoint/2010/main" val="2029563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NSA piggybacks on ad cookies for surveillance and delivering exploits: https://www.washingtonpost.com/news/the-switch/wp/2013/12/10/nsa-uses-google-cookies-to-pinpoint-targets-for-hacking/</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44</a:t>
            </a:fld>
            <a:endParaRPr lang="en-US"/>
          </a:p>
        </p:txBody>
      </p:sp>
    </p:spTree>
    <p:extLst>
      <p:ext uri="{BB962C8B-B14F-4D97-AF65-F5344CB8AC3E}">
        <p14:creationId xmlns:p14="http://schemas.microsoft.com/office/powerpoint/2010/main" val="367021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45</a:t>
            </a:fld>
            <a:endParaRPr lang="en-US"/>
          </a:p>
        </p:txBody>
      </p:sp>
    </p:spTree>
    <p:extLst>
      <p:ext uri="{BB962C8B-B14F-4D97-AF65-F5344CB8AC3E}">
        <p14:creationId xmlns:p14="http://schemas.microsoft.com/office/powerpoint/2010/main" val="2617082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Trying to execute script from different origin.</a:t>
            </a:r>
          </a:p>
          <a:p>
            <a:endParaRPr lang="en-US" dirty="0" smtClean="0"/>
          </a:p>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8</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point of this slide is that numerous web APIs allow placing data in the browser, directly or indirectly, and all of these can be used for uniquely identifying the user and hence tracking their browsing</a:t>
            </a:r>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46</a:t>
            </a:fld>
            <a:endParaRPr lang="en-US"/>
          </a:p>
        </p:txBody>
      </p:sp>
    </p:spTree>
    <p:extLst>
      <p:ext uri="{BB962C8B-B14F-4D97-AF65-F5344CB8AC3E}">
        <p14:creationId xmlns:p14="http://schemas.microsoft.com/office/powerpoint/2010/main" val="3274411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47</a:t>
            </a:fld>
            <a:endParaRPr lang="en-US"/>
          </a:p>
        </p:txBody>
      </p:sp>
    </p:spTree>
    <p:extLst>
      <p:ext uri="{BB962C8B-B14F-4D97-AF65-F5344CB8AC3E}">
        <p14:creationId xmlns:p14="http://schemas.microsoft.com/office/powerpoint/2010/main" val="5992374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48</a:t>
            </a:fld>
            <a:endParaRPr lang="en-US"/>
          </a:p>
        </p:txBody>
      </p:sp>
    </p:spTree>
    <p:extLst>
      <p:ext uri="{BB962C8B-B14F-4D97-AF65-F5344CB8AC3E}">
        <p14:creationId xmlns:p14="http://schemas.microsoft.com/office/powerpoint/2010/main" val="986351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Fingerprinting is more insidious, as it</a:t>
            </a:r>
            <a:r>
              <a:rPr lang="en-US" baseline="0" dirty="0" smtClean="0"/>
              <a:t> leaves no trace in the browser that the user is being tracked.</a:t>
            </a:r>
          </a:p>
          <a:p>
            <a:endParaRPr lang="en-US" baseline="0" dirty="0" smtClean="0"/>
          </a:p>
          <a:p>
            <a:r>
              <a:rPr lang="en-US" baseline="0" dirty="0" smtClean="0"/>
              <a:t>Different devices/browsers will have different fingerprints based on a combination of attributes listed on this slide, and more.</a:t>
            </a:r>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49</a:t>
            </a:fld>
            <a:endParaRPr lang="en-US"/>
          </a:p>
        </p:txBody>
      </p:sp>
    </p:spTree>
    <p:extLst>
      <p:ext uri="{BB962C8B-B14F-4D97-AF65-F5344CB8AC3E}">
        <p14:creationId xmlns:p14="http://schemas.microsoft.com/office/powerpoint/2010/main" val="1441576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CA680A-60BC-499F-B3BB-11917A706A50}" type="slidenum">
              <a:rPr lang="en-US" smtClean="0"/>
              <a:pPr/>
              <a:t>50</a:t>
            </a:fld>
            <a:endParaRPr lang="en-US"/>
          </a:p>
        </p:txBody>
      </p:sp>
    </p:spTree>
    <p:extLst>
      <p:ext uri="{BB962C8B-B14F-4D97-AF65-F5344CB8AC3E}">
        <p14:creationId xmlns:p14="http://schemas.microsoft.com/office/powerpoint/2010/main" val="4270455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it out here: https://panopticlick.eff.org/</a:t>
            </a:r>
          </a:p>
          <a:p>
            <a:endParaRPr lang="en-US" dirty="0" smtClean="0"/>
          </a:p>
          <a:p>
            <a:r>
              <a:rPr lang="en-US" dirty="0" smtClean="0"/>
              <a:t>There’s a </a:t>
            </a:r>
            <a:r>
              <a:rPr lang="en-US" dirty="0" err="1" smtClean="0"/>
              <a:t>writeup</a:t>
            </a:r>
            <a:r>
              <a:rPr lang="en-US" dirty="0" smtClean="0"/>
              <a:t> of the technology here: https://panopticlick.eff.org/static/browser-uniqueness.pdf</a:t>
            </a:r>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51</a:t>
            </a:fld>
            <a:endParaRPr lang="en-US"/>
          </a:p>
        </p:txBody>
      </p:sp>
    </p:spTree>
    <p:extLst>
      <p:ext uri="{BB962C8B-B14F-4D97-AF65-F5344CB8AC3E}">
        <p14:creationId xmlns:p14="http://schemas.microsoft.com/office/powerpoint/2010/main" val="2532000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53</a:t>
            </a:fld>
            <a:endParaRPr lang="en-US"/>
          </a:p>
        </p:txBody>
      </p:sp>
    </p:spTree>
    <p:extLst>
      <p:ext uri="{BB962C8B-B14F-4D97-AF65-F5344CB8AC3E}">
        <p14:creationId xmlns:p14="http://schemas.microsoft.com/office/powerpoint/2010/main" val="2364669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Facebook can connect your identity with their tracking of your browsing through the Like button</a:t>
            </a:r>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54</a:t>
            </a:fld>
            <a:endParaRPr lang="en-US"/>
          </a:p>
        </p:txBody>
      </p:sp>
    </p:spTree>
    <p:extLst>
      <p:ext uri="{BB962C8B-B14F-4D97-AF65-F5344CB8AC3E}">
        <p14:creationId xmlns:p14="http://schemas.microsoft.com/office/powerpoint/2010/main" val="3480145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shows a request to a third-party resource embedded on</a:t>
            </a:r>
            <a:r>
              <a:rPr lang="en-US" baseline="0" dirty="0" smtClean="0"/>
              <a:t> a page (in this case sports.com). This is a result of careless programming: the </a:t>
            </a:r>
            <a:r>
              <a:rPr lang="en-US" baseline="0" dirty="0" err="1" smtClean="0"/>
              <a:t>referer</a:t>
            </a:r>
            <a:r>
              <a:rPr lang="en-US" baseline="0" dirty="0" smtClean="0"/>
              <a:t> header leaks your identity.</a:t>
            </a:r>
            <a:endParaRPr lang="en-US" dirty="0" smtClean="0"/>
          </a:p>
          <a:p>
            <a:endParaRPr lang="en-US" dirty="0" smtClean="0"/>
          </a:p>
          <a:p>
            <a:r>
              <a:rPr lang="en-US" dirty="0" smtClean="0"/>
              <a:t>Search terms also frequently leak to third parties.</a:t>
            </a:r>
            <a:endParaRPr lang="en-US" dirty="0"/>
          </a:p>
        </p:txBody>
      </p:sp>
      <p:sp>
        <p:nvSpPr>
          <p:cNvPr id="4" name="Slide Number Placeholder 3"/>
          <p:cNvSpPr>
            <a:spLocks noGrp="1"/>
          </p:cNvSpPr>
          <p:nvPr>
            <p:ph type="sldNum" sz="quarter" idx="10"/>
          </p:nvPr>
        </p:nvSpPr>
        <p:spPr/>
        <p:txBody>
          <a:bodyPr/>
          <a:lstStyle/>
          <a:p>
            <a:fld id="{B2CA680A-60BC-499F-B3BB-11917A706A50}" type="slidenum">
              <a:rPr lang="en-US" smtClean="0"/>
              <a:pPr/>
              <a:t>55</a:t>
            </a:fld>
            <a:endParaRPr lang="en-US"/>
          </a:p>
        </p:txBody>
      </p:sp>
    </p:spTree>
    <p:extLst>
      <p:ext uri="{BB962C8B-B14F-4D97-AF65-F5344CB8AC3E}">
        <p14:creationId xmlns:p14="http://schemas.microsoft.com/office/powerpoint/2010/main" val="3905710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56</a:t>
            </a:fld>
            <a:endParaRPr lang="en-US"/>
          </a:p>
        </p:txBody>
      </p:sp>
    </p:spTree>
    <p:extLst>
      <p:ext uri="{BB962C8B-B14F-4D97-AF65-F5344CB8AC3E}">
        <p14:creationId xmlns:p14="http://schemas.microsoft.com/office/powerpoint/2010/main" val="647463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a script, just an image: OK.</a:t>
            </a:r>
            <a:endParaRPr lang="en-US" dirty="0" smtClean="0"/>
          </a:p>
        </p:txBody>
      </p:sp>
      <p:sp>
        <p:nvSpPr>
          <p:cNvPr id="4" name="Slide Number Placeholder 3"/>
          <p:cNvSpPr>
            <a:spLocks noGrp="1"/>
          </p:cNvSpPr>
          <p:nvPr>
            <p:ph type="sldNum" sz="quarter" idx="10"/>
          </p:nvPr>
        </p:nvSpPr>
        <p:spPr/>
        <p:txBody>
          <a:bodyPr/>
          <a:lstStyle/>
          <a:p>
            <a:fld id="{8C5EAB03-2575-47EE-A113-ECA66D38F3B3}" type="slidenum">
              <a:rPr lang="en-US" smtClean="0"/>
              <a:t>9</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cookie syncing allows linking different IDs that different trackers</a:t>
            </a:r>
            <a:r>
              <a:rPr lang="en-US" baseline="0" dirty="0" smtClean="0"/>
              <a:t> have assigned to the same user (first bullet in previous slide.)</a:t>
            </a:r>
          </a:p>
          <a:p>
            <a:endParaRPr lang="en-US" baseline="0" dirty="0" smtClean="0"/>
          </a:p>
          <a:p>
            <a:r>
              <a:rPr lang="en-US" baseline="0" dirty="0" smtClean="0"/>
              <a:t>Other linking techniques: onboarding (online--offline), cross-device tracking (different devices belonging to same user).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57</a:t>
            </a:fld>
            <a:endParaRPr lang="en-US"/>
          </a:p>
        </p:txBody>
      </p:sp>
    </p:spTree>
    <p:extLst>
      <p:ext uri="{BB962C8B-B14F-4D97-AF65-F5344CB8AC3E}">
        <p14:creationId xmlns:p14="http://schemas.microsoft.com/office/powerpoint/2010/main" val="2743046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TrackerX</a:t>
            </a:r>
            <a:r>
              <a:rPr lang="en-US" baseline="0" dirty="0" smtClean="0"/>
              <a:t> embeds its ID for the user into the GET request as a parameter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58</a:t>
            </a:fld>
            <a:endParaRPr lang="en-US"/>
          </a:p>
        </p:txBody>
      </p:sp>
    </p:spTree>
    <p:extLst>
      <p:ext uri="{BB962C8B-B14F-4D97-AF65-F5344CB8AC3E}">
        <p14:creationId xmlns:p14="http://schemas.microsoft.com/office/powerpoint/2010/main" val="2153667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59</a:t>
            </a:fld>
            <a:endParaRPr lang="en-US"/>
          </a:p>
        </p:txBody>
      </p:sp>
    </p:spTree>
    <p:extLst>
      <p:ext uri="{BB962C8B-B14F-4D97-AF65-F5344CB8AC3E}">
        <p14:creationId xmlns:p14="http://schemas.microsoft.com/office/powerpoint/2010/main" val="35346428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60</a:t>
            </a:fld>
            <a:endParaRPr lang="en-US"/>
          </a:p>
        </p:txBody>
      </p:sp>
    </p:spTree>
    <p:extLst>
      <p:ext uri="{BB962C8B-B14F-4D97-AF65-F5344CB8AC3E}">
        <p14:creationId xmlns:p14="http://schemas.microsoft.com/office/powerpoint/2010/main" val="4100380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complaints about breakage</a:t>
            </a:r>
            <a:r>
              <a:rPr lang="en-US" baseline="0" dirty="0" smtClean="0"/>
              <a:t> for this </a:t>
            </a:r>
            <a:r>
              <a:rPr lang="en-US" baseline="0" dirty="0" err="1" smtClean="0"/>
              <a:t>referer</a:t>
            </a:r>
            <a:r>
              <a:rPr lang="en-US" baseline="0" dirty="0" smtClean="0"/>
              <a:t>-blocking extension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61</a:t>
            </a:fld>
            <a:endParaRPr lang="en-US"/>
          </a:p>
        </p:txBody>
      </p:sp>
    </p:spTree>
    <p:extLst>
      <p:ext uri="{BB962C8B-B14F-4D97-AF65-F5344CB8AC3E}">
        <p14:creationId xmlns:p14="http://schemas.microsoft.com/office/powerpoint/2010/main" val="6133037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62</a:t>
            </a:fld>
            <a:endParaRPr lang="en-US"/>
          </a:p>
        </p:txBody>
      </p:sp>
    </p:spTree>
    <p:extLst>
      <p:ext uri="{BB962C8B-B14F-4D97-AF65-F5344CB8AC3E}">
        <p14:creationId xmlns:p14="http://schemas.microsoft.com/office/powerpoint/2010/main" val="25607169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63</a:t>
            </a:fld>
            <a:endParaRPr lang="en-US"/>
          </a:p>
        </p:txBody>
      </p:sp>
    </p:spTree>
    <p:extLst>
      <p:ext uri="{BB962C8B-B14F-4D97-AF65-F5344CB8AC3E}">
        <p14:creationId xmlns:p14="http://schemas.microsoft.com/office/powerpoint/2010/main" val="2642318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Do Not Track signals a user’s opt-out preference with an HTTP header, a simple technology that is completely compatible with the existing web. While some third parties have </a:t>
            </a:r>
            <a:r>
              <a:rPr lang="en-US" sz="1200" b="0" i="0" u="none" strike="noStrike" kern="1200" dirty="0" smtClean="0">
                <a:solidFill>
                  <a:schemeClr val="tx1"/>
                </a:solidFill>
                <a:effectLst/>
                <a:latin typeface="+mn-lt"/>
                <a:ea typeface="+mn-ea"/>
                <a:cs typeface="+mn-cs"/>
                <a:hlinkClick r:id="rId3"/>
              </a:rPr>
              <a:t>committed to honor Do Not Track</a:t>
            </a:r>
            <a:r>
              <a:rPr lang="en-US" sz="1200" b="0" i="0" kern="1200" dirty="0" smtClean="0">
                <a:solidFill>
                  <a:schemeClr val="tx1"/>
                </a:solidFill>
                <a:effectLst/>
                <a:latin typeface="+mn-lt"/>
                <a:ea typeface="+mn-ea"/>
                <a:cs typeface="+mn-cs"/>
              </a:rPr>
              <a:t>, many more have not. In February 2012, the major online advertising trade groups </a:t>
            </a:r>
            <a:r>
              <a:rPr lang="en-US" sz="1200" b="0" i="0" u="none" strike="noStrike" kern="1200" dirty="0" smtClean="0">
                <a:solidFill>
                  <a:schemeClr val="tx1"/>
                </a:solidFill>
                <a:effectLst/>
                <a:latin typeface="+mn-lt"/>
                <a:ea typeface="+mn-ea"/>
                <a:cs typeface="+mn-cs"/>
                <a:hlinkClick r:id="rId4"/>
              </a:rPr>
              <a:t>pledged</a:t>
            </a:r>
            <a:r>
              <a:rPr lang="en-US" sz="1200" b="0" i="0" kern="1200" dirty="0" smtClean="0">
                <a:solidFill>
                  <a:schemeClr val="tx1"/>
                </a:solidFill>
                <a:effectLst/>
                <a:latin typeface="+mn-lt"/>
                <a:ea typeface="+mn-ea"/>
                <a:cs typeface="+mn-cs"/>
              </a:rPr>
              <a:t> at the White House to support Do Not Track by year-end; that promise remains unfulfilled. Efforts to standardize Do Not Track in the World Wide Web Consortium have resulted in deadlock, despite frequent urging by </a:t>
            </a:r>
            <a:r>
              <a:rPr lang="en-US" sz="1200" b="0" i="0" u="none" strike="noStrike" kern="1200" dirty="0" smtClean="0">
                <a:solidFill>
                  <a:schemeClr val="tx1"/>
                </a:solidFill>
                <a:effectLst/>
                <a:latin typeface="+mn-lt"/>
                <a:ea typeface="+mn-ea"/>
                <a:cs typeface="+mn-cs"/>
                <a:hlinkClick r:id="rId5"/>
              </a:rPr>
              <a:t>American</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6"/>
              </a:rPr>
              <a:t>European</a:t>
            </a:r>
            <a:r>
              <a:rPr lang="en-US" sz="1200" b="0" i="0" kern="1200" dirty="0" smtClean="0">
                <a:solidFill>
                  <a:schemeClr val="tx1"/>
                </a:solidFill>
                <a:effectLst/>
                <a:latin typeface="+mn-lt"/>
                <a:ea typeface="+mn-ea"/>
                <a:cs typeface="+mn-cs"/>
              </a:rPr>
              <a:t> policymakers. </a:t>
            </a: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64</a:t>
            </a:fld>
            <a:endParaRPr lang="en-US"/>
          </a:p>
        </p:txBody>
      </p:sp>
    </p:spTree>
    <p:extLst>
      <p:ext uri="{BB962C8B-B14F-4D97-AF65-F5344CB8AC3E}">
        <p14:creationId xmlns:p14="http://schemas.microsoft.com/office/powerpoint/2010/main" val="1348303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idea is to give users a universal way to opt-out of all third-party tracking. Single</a:t>
            </a:r>
            <a:r>
              <a:rPr lang="en-US" baseline="0" dirty="0" smtClean="0"/>
              <a:t> checkbox in browser, preference is communicated to all sites via HTTP header.</a:t>
            </a:r>
            <a:endParaRPr lang="en-US" dirty="0" smtClean="0"/>
          </a:p>
          <a:p>
            <a:endParaRPr lang="en-US" dirty="0" smtClean="0"/>
          </a:p>
          <a:p>
            <a:r>
              <a:rPr lang="en-US" dirty="0" smtClean="0"/>
              <a:t>Very few sites</a:t>
            </a:r>
            <a:r>
              <a:rPr lang="en-US" baseline="0" dirty="0" smtClean="0"/>
              <a:t> respect Do Not Track, absent regulatory or commercial pressures.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65</a:t>
            </a:fld>
            <a:endParaRPr lang="en-US"/>
          </a:p>
        </p:txBody>
      </p:sp>
    </p:spTree>
    <p:extLst>
      <p:ext uri="{BB962C8B-B14F-4D97-AF65-F5344CB8AC3E}">
        <p14:creationId xmlns:p14="http://schemas.microsoft.com/office/powerpoint/2010/main" val="31526496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by far</a:t>
            </a:r>
            <a:r>
              <a:rPr lang="en-US" baseline="0" dirty="0" smtClean="0"/>
              <a:t> the most successful approach so far.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66</a:t>
            </a:fld>
            <a:endParaRPr lang="en-US"/>
          </a:p>
        </p:txBody>
      </p:sp>
    </p:spTree>
    <p:extLst>
      <p:ext uri="{BB962C8B-B14F-4D97-AF65-F5344CB8AC3E}">
        <p14:creationId xmlns:p14="http://schemas.microsoft.com/office/powerpoint/2010/main" val="679906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10</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AdBlock</a:t>
            </a:r>
            <a:r>
              <a:rPr lang="en-US" dirty="0" smtClean="0"/>
              <a:t> plus: need to install </a:t>
            </a:r>
            <a:r>
              <a:rPr lang="en-US" dirty="0" err="1" smtClean="0"/>
              <a:t>blocklist</a:t>
            </a:r>
            <a:r>
              <a:rPr lang="en-US" dirty="0" smtClean="0"/>
              <a:t> separately (e.g. </a:t>
            </a:r>
            <a:r>
              <a:rPr lang="en-US" dirty="0" err="1" smtClean="0"/>
              <a:t>EasyPrivacy</a:t>
            </a:r>
            <a:r>
              <a:rPr lang="en-US" dirty="0" smtClean="0"/>
              <a:t>) to block all trackers like analytics and social widgets.</a:t>
            </a:r>
          </a:p>
          <a:p>
            <a:endParaRPr lang="en-US" dirty="0" smtClean="0"/>
          </a:p>
          <a:p>
            <a:r>
              <a:rPr lang="en-US" dirty="0" smtClean="0"/>
              <a:t>There</a:t>
            </a:r>
            <a:r>
              <a:rPr lang="en-US" baseline="0" dirty="0" smtClean="0"/>
              <a:t> are tradeoffs. E.g., there is some breakage.</a:t>
            </a:r>
          </a:p>
          <a:p>
            <a:endParaRPr lang="en-US" baseline="0" dirty="0" smtClean="0"/>
          </a:p>
          <a:p>
            <a:r>
              <a:rPr lang="en-US" baseline="0" dirty="0" smtClean="0"/>
              <a:t>Exercise: if trackers wanted to avoid being blocked by these tools, how would they do it? If an arms race develops, which side has the advantage?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67</a:t>
            </a:fld>
            <a:endParaRPr lang="en-US"/>
          </a:p>
        </p:txBody>
      </p:sp>
    </p:spTree>
    <p:extLst>
      <p:ext uri="{BB962C8B-B14F-4D97-AF65-F5344CB8AC3E}">
        <p14:creationId xmlns:p14="http://schemas.microsoft.com/office/powerpoint/2010/main" val="100809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11</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12</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13</a:t>
            </a:fld>
            <a:endParaRPr lang="en-US"/>
          </a:p>
        </p:txBody>
      </p:sp>
    </p:spTree>
    <p:extLst>
      <p:ext uri="{BB962C8B-B14F-4D97-AF65-F5344CB8AC3E}">
        <p14:creationId xmlns:p14="http://schemas.microsoft.com/office/powerpoint/2010/main" val="208030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XMLHttpRequest</a:t>
            </a:r>
            <a:r>
              <a:rPr lang="en-US" dirty="0" smtClean="0"/>
              <a:t> cannot load https://gmail.com/. No 'Access-Control-Allow-Origin' header is present on the requested resource. Origin 'null' is therefore not allowed access.</a:t>
            </a:r>
            <a:endParaRPr lang="en-US" dirty="0"/>
          </a:p>
        </p:txBody>
      </p:sp>
      <p:sp>
        <p:nvSpPr>
          <p:cNvPr id="4" name="Slide Number Placeholder 3"/>
          <p:cNvSpPr>
            <a:spLocks noGrp="1"/>
          </p:cNvSpPr>
          <p:nvPr>
            <p:ph type="sldNum" sz="quarter" idx="10"/>
          </p:nvPr>
        </p:nvSpPr>
        <p:spPr/>
        <p:txBody>
          <a:bodyPr/>
          <a:lstStyle/>
          <a:p>
            <a:fld id="{8C5EAB03-2575-47EE-A113-ECA66D38F3B3}" type="slidenum">
              <a:rPr lang="en-US" smtClean="0"/>
              <a:t>14</a:t>
            </a:fld>
            <a:endParaRPr lang="en-US"/>
          </a:p>
        </p:txBody>
      </p:sp>
    </p:spTree>
    <p:extLst>
      <p:ext uri="{BB962C8B-B14F-4D97-AF65-F5344CB8AC3E}">
        <p14:creationId xmlns:p14="http://schemas.microsoft.com/office/powerpoint/2010/main" val="20803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AA943C9-F73E-7849-B42A-0C24EE5B1D9C}"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1656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A943C9-F73E-7849-B42A-0C24EE5B1D9C}"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128927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A943C9-F73E-7849-B42A-0C24EE5B1D9C}"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3132480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819400"/>
            <a:ext cx="7772400" cy="1362075"/>
          </a:xfrm>
        </p:spPr>
        <p:txBody>
          <a:bodyPr anchor="t">
            <a:normAutofit/>
          </a:bodyPr>
          <a:lstStyle>
            <a:lvl1pPr algn="ctr">
              <a:defRPr sz="4400" b="0" cap="all">
                <a:solidFill>
                  <a:schemeClr val="tx1"/>
                </a:solidFill>
                <a:latin typeface="Lucida Sans" panose="020B0602030504020204"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E355F122-E468-4405-981D-A4C90697C9FE}" type="datetime1">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0336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819400"/>
            <a:ext cx="7772400" cy="1362075"/>
          </a:xfrm>
        </p:spPr>
        <p:txBody>
          <a:bodyPr anchor="t">
            <a:normAutofit/>
          </a:bodyPr>
          <a:lstStyle>
            <a:lvl1pPr algn="ctr">
              <a:defRPr sz="4400" b="0" cap="all">
                <a:solidFill>
                  <a:schemeClr val="tx1"/>
                </a:solidFill>
                <a:latin typeface="Lucida Sans" panose="020B0602030504020204"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E355F122-E468-4405-981D-A4C90697C9FE}" type="datetime1">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60336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A943C9-F73E-7849-B42A-0C24EE5B1D9C}"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8732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AA943C9-F73E-7849-B42A-0C24EE5B1D9C}" type="datetimeFigureOut">
              <a:rPr lang="en-US" smtClean="0"/>
              <a:t>11/7/16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1215305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AA943C9-F73E-7849-B42A-0C24EE5B1D9C}" type="datetimeFigureOut">
              <a:rPr lang="en-US" smtClean="0"/>
              <a:t>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2014428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AA943C9-F73E-7849-B42A-0C24EE5B1D9C}" type="datetimeFigureOut">
              <a:rPr lang="en-US" smtClean="0"/>
              <a:t>11/7/16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188269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AA943C9-F73E-7849-B42A-0C24EE5B1D9C}" type="datetimeFigureOut">
              <a:rPr lang="en-US" smtClean="0"/>
              <a:t>11/7/16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2200052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A943C9-F73E-7849-B42A-0C24EE5B1D9C}" type="datetimeFigureOut">
              <a:rPr lang="en-US" smtClean="0"/>
              <a:t>11/7/16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955260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A943C9-F73E-7849-B42A-0C24EE5B1D9C}" type="datetimeFigureOut">
              <a:rPr lang="en-US" smtClean="0"/>
              <a:t>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1220386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A943C9-F73E-7849-B42A-0C24EE5B1D9C}" type="datetimeFigureOut">
              <a:rPr lang="en-US" smtClean="0"/>
              <a:t>11/7/16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6174D-721D-914C-A178-2015CB76B49C}" type="slidenum">
              <a:rPr lang="en-US" smtClean="0"/>
              <a:t>‹#›</a:t>
            </a:fld>
            <a:endParaRPr lang="en-US"/>
          </a:p>
        </p:txBody>
      </p:sp>
    </p:spTree>
    <p:extLst>
      <p:ext uri="{BB962C8B-B14F-4D97-AF65-F5344CB8AC3E}">
        <p14:creationId xmlns:p14="http://schemas.microsoft.com/office/powerpoint/2010/main" val="39620614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A943C9-F73E-7849-B42A-0C24EE5B1D9C}" type="datetimeFigureOut">
              <a:rPr lang="en-US" smtClean="0"/>
              <a:t>11/7/16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6174D-721D-914C-A178-2015CB76B49C}" type="slidenum">
              <a:rPr lang="en-US" smtClean="0"/>
              <a:t>‹#›</a:t>
            </a:fld>
            <a:endParaRPr lang="en-US"/>
          </a:p>
        </p:txBody>
      </p:sp>
    </p:spTree>
    <p:extLst>
      <p:ext uri="{BB962C8B-B14F-4D97-AF65-F5344CB8AC3E}">
        <p14:creationId xmlns:p14="http://schemas.microsoft.com/office/powerpoint/2010/main" val="1342517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16.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7.w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7.w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7.wmf"/><Relationship Id="rId6" Type="http://schemas.openxmlformats.org/officeDocument/2006/relationships/image" Target="../media/image12.w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8.png"/><Relationship Id="rId1" Type="http://schemas.microsoft.com/office/2007/relationships/media" Target="../media/media1.mp4"/><Relationship Id="rId2" Type="http://schemas.openxmlformats.org/officeDocument/2006/relationships/video" Target="../media/media1.mp4"/></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7.w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2.wmf"/><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w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8.png"/><Relationship Id="rId9" Type="http://schemas.openxmlformats.org/officeDocument/2006/relationships/image" Target="../media/image10.png"/><Relationship Id="rId10" Type="http://schemas.openxmlformats.org/officeDocument/2006/relationships/image" Target="../media/image12.w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2.wmf"/><Relationship Id="rId9" Type="http://schemas.openxmlformats.org/officeDocument/2006/relationships/image" Target="../media/image15.png"/><Relationship Id="rId10"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 Id="rId7" Type="http://schemas.openxmlformats.org/officeDocument/2006/relationships/image" Target="../media/image25.jpeg"/><Relationship Id="rId8" Type="http://schemas.openxmlformats.org/officeDocument/2006/relationships/image" Target="../media/image26.jpeg"/><Relationship Id="rId9"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wmf"/><Relationship Id="rId10"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Security and Privacy</a:t>
            </a:r>
            <a:br>
              <a:rPr lang="en-US" dirty="0" smtClean="0"/>
            </a:br>
            <a:r>
              <a:rPr lang="en-US" dirty="0" smtClean="0"/>
              <a:t>COS 432: Information Security</a:t>
            </a:r>
            <a:br>
              <a:rPr lang="en-US" dirty="0" smtClean="0"/>
            </a:br>
            <a:endParaRPr lang="en-US"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5985703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138"/>
          </a:xfrm>
        </p:spPr>
        <p:txBody>
          <a:bodyPr>
            <a:normAutofit/>
          </a:bodyPr>
          <a:lstStyle/>
          <a:p>
            <a:r>
              <a:rPr lang="en-US" dirty="0" smtClean="0"/>
              <a:t>Same-Origin Policy: Images</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09800" y="3173241"/>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45116" y="2212271"/>
            <a:ext cx="3766416"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a:t>
            </a:r>
            <a:r>
              <a:rPr lang="en-US" dirty="0" err="1" smtClean="0">
                <a:solidFill>
                  <a:schemeClr val="accent1"/>
                </a:solidFill>
              </a:rPr>
              <a:t>img</a:t>
            </a:r>
            <a:r>
              <a:rPr lang="en-US" dirty="0" smtClean="0">
                <a:solidFill>
                  <a:schemeClr val="accent1"/>
                </a:solidFill>
              </a:rPr>
              <a:t>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/img.png”/&gt;</a:t>
            </a:r>
          </a:p>
        </p:txBody>
      </p:sp>
      <p:cxnSp>
        <p:nvCxnSpPr>
          <p:cNvPr id="20" name="Straight Arrow Connector 19"/>
          <p:cNvCxnSpPr/>
          <p:nvPr/>
        </p:nvCxnSpPr>
        <p:spPr>
          <a:xfrm>
            <a:off x="2227746" y="44163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3733800"/>
            <a:ext cx="2420856"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/img.png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5488156"/>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4528614"/>
            <a:ext cx="3467265" cy="923330"/>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&lt;89&gt;PNG^M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57300" y="3486150"/>
            <a:ext cx="495299" cy="495299"/>
          </a:xfrm>
          <a:prstGeom prst="rect">
            <a:avLst/>
          </a:prstGeom>
        </p:spPr>
      </p:pic>
    </p:spTree>
    <p:extLst>
      <p:ext uri="{BB962C8B-B14F-4D97-AF65-F5344CB8AC3E}">
        <p14:creationId xmlns:p14="http://schemas.microsoft.com/office/powerpoint/2010/main" val="4218706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&lt;script&gt;</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sp>
        <p:nvSpPr>
          <p:cNvPr id="5" name="TextBox 4"/>
          <p:cNvSpPr txBox="1"/>
          <p:nvPr/>
        </p:nvSpPr>
        <p:spPr>
          <a:xfrm>
            <a:off x="4541469" y="3581400"/>
            <a:ext cx="811441" cy="1323439"/>
          </a:xfrm>
          <a:prstGeom prst="rect">
            <a:avLst/>
          </a:prstGeom>
          <a:noFill/>
        </p:spPr>
        <p:txBody>
          <a:bodyPr wrap="none" rtlCol="0">
            <a:spAutoFit/>
          </a:bodyPr>
          <a:lstStyle/>
          <a:p>
            <a:r>
              <a:rPr lang="en-US" sz="8000" dirty="0" smtClean="0">
                <a:solidFill>
                  <a:schemeClr val="bg1">
                    <a:lumMod val="50000"/>
                  </a:schemeClr>
                </a:solidFill>
                <a:latin typeface="Arial Black" panose="020B0A04020102020204" pitchFamily="34" charset="0"/>
              </a:rPr>
              <a:t>?</a:t>
            </a:r>
            <a:endParaRPr lang="en-US" sz="8000" dirty="0">
              <a:solidFill>
                <a:schemeClr val="bg1">
                  <a:lumMod val="50000"/>
                </a:schemeClr>
              </a:solidFill>
              <a:latin typeface="Arial Black" panose="020B0A04020102020204" pitchFamily="34" charset="0"/>
            </a:endParaRPr>
          </a:p>
        </p:txBody>
      </p:sp>
      <p:cxnSp>
        <p:nvCxnSpPr>
          <p:cNvPr id="16" name="Straight Arrow Connector 15"/>
          <p:cNvCxnSpPr/>
          <p:nvPr/>
        </p:nvCxnSpPr>
        <p:spPr>
          <a:xfrm flipH="1">
            <a:off x="2209800" y="3541412"/>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45116" y="2577971"/>
            <a:ext cx="3854581"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&lt;script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/chat.js”/&gt;</a:t>
            </a:r>
          </a:p>
        </p:txBody>
      </p:sp>
    </p:spTree>
    <p:extLst>
      <p:ext uri="{BB962C8B-B14F-4D97-AF65-F5344CB8AC3E}">
        <p14:creationId xmlns:p14="http://schemas.microsoft.com/office/powerpoint/2010/main" val="2087001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&lt;script&gt;</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09800" y="3541958"/>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227746" y="47973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114800"/>
            <a:ext cx="2295821"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/chat.js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6150837"/>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4873543"/>
            <a:ext cx="3467265" cy="1200329"/>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$.get(‘http://gmail.com/</a:t>
            </a:r>
            <a:r>
              <a:rPr lang="en-US" dirty="0" err="1" smtClean="0">
                <a:solidFill>
                  <a:srgbClr val="C00000"/>
                </a:solidFill>
              </a:rPr>
              <a:t>chat.json</a:t>
            </a:r>
            <a:r>
              <a:rPr lang="en-US" dirty="0" smtClean="0">
                <a:solidFill>
                  <a:srgbClr val="C00000"/>
                </a:solidFill>
              </a:rPr>
              <a:t>’,</a:t>
            </a:r>
            <a:br>
              <a:rPr lang="en-US" dirty="0" smtClean="0">
                <a:solidFill>
                  <a:srgbClr val="C00000"/>
                </a:solidFill>
              </a:rPr>
            </a:br>
            <a:r>
              <a:rPr lang="en-US" dirty="0" smtClean="0">
                <a:solidFill>
                  <a:srgbClr val="C00000"/>
                </a:solidFill>
              </a:rPr>
              <a:t>    function (data) { alert(data);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sp>
        <p:nvSpPr>
          <p:cNvPr id="29" name="TextBox 28"/>
          <p:cNvSpPr txBox="1"/>
          <p:nvPr/>
        </p:nvSpPr>
        <p:spPr>
          <a:xfrm>
            <a:off x="127821" y="2781353"/>
            <a:ext cx="3467265" cy="646331"/>
          </a:xfrm>
          <a:prstGeom prst="rect">
            <a:avLst/>
          </a:prstGeom>
          <a:noFill/>
          <a:ln>
            <a:solidFill>
              <a:srgbClr val="C00000"/>
            </a:solidFill>
          </a:ln>
        </p:spPr>
        <p:txBody>
          <a:bodyPr wrap="square" rtlCol="0">
            <a:spAutoFit/>
          </a:bodyPr>
          <a:lstStyle/>
          <a:p>
            <a:r>
              <a:rPr lang="en-US" dirty="0" smtClean="0">
                <a:solidFill>
                  <a:srgbClr val="C00000"/>
                </a:solidFill>
              </a:rPr>
              <a:t>$.get(‘http://gmail.com/</a:t>
            </a:r>
            <a:r>
              <a:rPr lang="en-US" dirty="0" err="1" smtClean="0">
                <a:solidFill>
                  <a:srgbClr val="C00000"/>
                </a:solidFill>
              </a:rPr>
              <a:t>chat.json</a:t>
            </a:r>
            <a:r>
              <a:rPr lang="en-US" dirty="0" smtClean="0">
                <a:solidFill>
                  <a:srgbClr val="C00000"/>
                </a:solidFill>
              </a:rPr>
              <a:t>’,</a:t>
            </a:r>
            <a:br>
              <a:rPr lang="en-US" dirty="0" smtClean="0">
                <a:solidFill>
                  <a:srgbClr val="C00000"/>
                </a:solidFill>
              </a:rPr>
            </a:br>
            <a:r>
              <a:rPr lang="en-US" dirty="0" smtClean="0">
                <a:solidFill>
                  <a:srgbClr val="C00000"/>
                </a:solidFill>
              </a:rPr>
              <a:t>    function (data) { alert(data); })</a:t>
            </a:r>
          </a:p>
        </p:txBody>
      </p:sp>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618" y="2474095"/>
            <a:ext cx="430582" cy="430582"/>
          </a:xfrm>
          <a:prstGeom prst="rect">
            <a:avLst/>
          </a:prstGeom>
        </p:spPr>
      </p:pic>
      <p:sp>
        <p:nvSpPr>
          <p:cNvPr id="32" name="TextBox 31"/>
          <p:cNvSpPr txBox="1"/>
          <p:nvPr/>
        </p:nvSpPr>
        <p:spPr>
          <a:xfrm>
            <a:off x="3745116" y="2577971"/>
            <a:ext cx="3854581"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&lt;script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/chat.js”/&gt;</a:t>
            </a:r>
          </a:p>
        </p:txBody>
      </p:sp>
    </p:spTree>
    <p:extLst>
      <p:ext uri="{BB962C8B-B14F-4D97-AF65-F5344CB8AC3E}">
        <p14:creationId xmlns:p14="http://schemas.microsoft.com/office/powerpoint/2010/main" val="4052711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&lt;script&gt;</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10" name="Picture 3" descr="C:\Documents and Settings\Eric\Local Settings\Temporary Internet Files\Content.IE5\BHIGFSU1\MC910216349[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1414" y="2716293"/>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2286000"/>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3693020"/>
            <a:ext cx="753015" cy="753015"/>
          </a:xfrm>
          <a:prstGeom prst="rect">
            <a:avLst/>
          </a:prstGeom>
        </p:spPr>
      </p:pic>
      <p:cxnSp>
        <p:nvCxnSpPr>
          <p:cNvPr id="25" name="Straight Arrow Connector 24"/>
          <p:cNvCxnSpPr/>
          <p:nvPr/>
        </p:nvCxnSpPr>
        <p:spPr>
          <a:xfrm>
            <a:off x="2209800" y="42639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496654" y="3581400"/>
            <a:ext cx="2537874"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chat.json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8" name="Straight Arrow Connector 27"/>
          <p:cNvCxnSpPr/>
          <p:nvPr/>
        </p:nvCxnSpPr>
        <p:spPr>
          <a:xfrm flipH="1">
            <a:off x="2093416" y="5410200"/>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7821" y="2781353"/>
            <a:ext cx="3467265" cy="646331"/>
          </a:xfrm>
          <a:prstGeom prst="rect">
            <a:avLst/>
          </a:prstGeom>
          <a:noFill/>
          <a:ln>
            <a:solidFill>
              <a:srgbClr val="C00000"/>
            </a:solidFill>
          </a:ln>
        </p:spPr>
        <p:txBody>
          <a:bodyPr wrap="square" rtlCol="0">
            <a:spAutoFit/>
          </a:bodyPr>
          <a:lstStyle/>
          <a:p>
            <a:r>
              <a:rPr lang="en-US" dirty="0" smtClean="0">
                <a:solidFill>
                  <a:srgbClr val="C00000"/>
                </a:solidFill>
              </a:rPr>
              <a:t>$.get(‘http://gmail.com/</a:t>
            </a:r>
            <a:r>
              <a:rPr lang="en-US" dirty="0" err="1" smtClean="0">
                <a:solidFill>
                  <a:srgbClr val="C00000"/>
                </a:solidFill>
              </a:rPr>
              <a:t>chat.json</a:t>
            </a:r>
            <a:r>
              <a:rPr lang="en-US" dirty="0" smtClean="0">
                <a:solidFill>
                  <a:srgbClr val="C00000"/>
                </a:solidFill>
              </a:rPr>
              <a:t>’,</a:t>
            </a:r>
            <a:br>
              <a:rPr lang="en-US" dirty="0" smtClean="0">
                <a:solidFill>
                  <a:srgbClr val="C00000"/>
                </a:solidFill>
              </a:rPr>
            </a:br>
            <a:r>
              <a:rPr lang="en-US" dirty="0" smtClean="0">
                <a:solidFill>
                  <a:srgbClr val="C00000"/>
                </a:solidFill>
              </a:rPr>
              <a:t>    function (data) { alert(data); })</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618" y="2474095"/>
            <a:ext cx="430582" cy="430582"/>
          </a:xfrm>
          <a:prstGeom prst="rect">
            <a:avLst/>
          </a:prstGeom>
        </p:spPr>
      </p:pic>
      <p:sp>
        <p:nvSpPr>
          <p:cNvPr id="30" name="TextBox 29"/>
          <p:cNvSpPr txBox="1"/>
          <p:nvPr/>
        </p:nvSpPr>
        <p:spPr>
          <a:xfrm>
            <a:off x="3941986" y="4419600"/>
            <a:ext cx="3830414" cy="830997"/>
          </a:xfrm>
          <a:prstGeom prst="rect">
            <a:avLst/>
          </a:prstGeom>
          <a:noFill/>
          <a:ln>
            <a:solidFill>
              <a:srgbClr val="C00000"/>
            </a:solidFill>
          </a:ln>
        </p:spPr>
        <p:txBody>
          <a:bodyPr wrap="square" rtlCol="0">
            <a:spAutoFit/>
          </a:bodyPr>
          <a:lstStyle/>
          <a:p>
            <a:r>
              <a:rPr lang="en-US" sz="1600" dirty="0" smtClean="0">
                <a:solidFill>
                  <a:srgbClr val="C00000"/>
                </a:solidFill>
              </a:rPr>
              <a:t>HTTP/1.1 200 OK</a:t>
            </a:r>
            <a:br>
              <a:rPr lang="en-US" sz="1600" dirty="0" smtClean="0">
                <a:solidFill>
                  <a:srgbClr val="C00000"/>
                </a:solidFill>
              </a:rPr>
            </a:br>
            <a:r>
              <a:rPr lang="en-US" sz="1600" dirty="0" smtClean="0">
                <a:solidFill>
                  <a:srgbClr val="C00000"/>
                </a:solidFill>
              </a:rPr>
              <a:t>…</a:t>
            </a:r>
            <a:br>
              <a:rPr lang="en-US" sz="1600" dirty="0" smtClean="0">
                <a:solidFill>
                  <a:srgbClr val="C00000"/>
                </a:solidFill>
              </a:rPr>
            </a:br>
            <a:r>
              <a:rPr lang="en-US" sz="1600" dirty="0" smtClean="0">
                <a:solidFill>
                  <a:srgbClr val="C00000"/>
                </a:solidFill>
              </a:rPr>
              <a:t>{ </a:t>
            </a:r>
            <a:r>
              <a:rPr lang="en-US" sz="1600" dirty="0" err="1" smtClean="0">
                <a:solidFill>
                  <a:srgbClr val="C00000"/>
                </a:solidFill>
              </a:rPr>
              <a:t>new_msg</a:t>
            </a:r>
            <a:r>
              <a:rPr lang="en-US" sz="1600" dirty="0" smtClean="0">
                <a:solidFill>
                  <a:srgbClr val="C00000"/>
                </a:solidFill>
              </a:rPr>
              <a:t>: { from: “Bob”,  </a:t>
            </a:r>
            <a:r>
              <a:rPr lang="en-US" sz="1600" dirty="0" err="1" smtClean="0">
                <a:solidFill>
                  <a:srgbClr val="C00000"/>
                </a:solidFill>
              </a:rPr>
              <a:t>msg</a:t>
            </a:r>
            <a:r>
              <a:rPr lang="en-US" sz="1600" dirty="0" smtClean="0">
                <a:solidFill>
                  <a:srgbClr val="C00000"/>
                </a:solidFill>
              </a:rPr>
              <a:t>:  “Hi!”}}</a:t>
            </a:r>
          </a:p>
        </p:txBody>
      </p:sp>
      <p:pic>
        <p:nvPicPr>
          <p:cNvPr id="31"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5099566"/>
            <a:ext cx="621268" cy="621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1839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a:t>
            </a:r>
            <a:r>
              <a:rPr lang="en-US" dirty="0" err="1" smtClean="0"/>
              <a:t>IFrame</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sp>
        <p:nvSpPr>
          <p:cNvPr id="5" name="TextBox 4"/>
          <p:cNvSpPr txBox="1"/>
          <p:nvPr/>
        </p:nvSpPr>
        <p:spPr>
          <a:xfrm>
            <a:off x="4541469" y="3858161"/>
            <a:ext cx="811441" cy="1323439"/>
          </a:xfrm>
          <a:prstGeom prst="rect">
            <a:avLst/>
          </a:prstGeom>
          <a:noFill/>
        </p:spPr>
        <p:txBody>
          <a:bodyPr wrap="none" rtlCol="0">
            <a:spAutoFit/>
          </a:bodyPr>
          <a:lstStyle/>
          <a:p>
            <a:r>
              <a:rPr lang="en-US" sz="8000" dirty="0" smtClean="0">
                <a:solidFill>
                  <a:schemeClr val="bg1">
                    <a:lumMod val="50000"/>
                  </a:schemeClr>
                </a:solidFill>
                <a:latin typeface="Arial Black" panose="020B0A04020102020204" pitchFamily="34" charset="0"/>
              </a:rPr>
              <a:t>?</a:t>
            </a:r>
            <a:endParaRPr lang="en-US" sz="8000" dirty="0">
              <a:solidFill>
                <a:schemeClr val="bg1">
                  <a:lumMod val="50000"/>
                </a:schemeClr>
              </a:solidFill>
              <a:latin typeface="Arial Black" panose="020B0A04020102020204" pitchFamily="34" charset="0"/>
            </a:endParaRPr>
          </a:p>
        </p:txBody>
      </p:sp>
      <p:cxnSp>
        <p:nvCxnSpPr>
          <p:cNvPr id="19" name="Straight Arrow Connector 18"/>
          <p:cNvCxnSpPr/>
          <p:nvPr/>
        </p:nvCxnSpPr>
        <p:spPr>
          <a:xfrm flipH="1">
            <a:off x="2209800" y="35814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745116" y="2617959"/>
            <a:ext cx="3754554"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&lt;iframe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/chat”/&gt;</a:t>
            </a:r>
          </a:p>
        </p:txBody>
      </p:sp>
    </p:spTree>
    <p:extLst>
      <p:ext uri="{BB962C8B-B14F-4D97-AF65-F5344CB8AC3E}">
        <p14:creationId xmlns:p14="http://schemas.microsoft.com/office/powerpoint/2010/main" val="705258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a:t>
            </a:r>
            <a:r>
              <a:rPr lang="en-US" dirty="0" err="1" smtClean="0"/>
              <a:t>IFrame</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cxnSp>
        <p:nvCxnSpPr>
          <p:cNvPr id="16" name="Straight Arrow Connector 15"/>
          <p:cNvCxnSpPr/>
          <p:nvPr/>
        </p:nvCxnSpPr>
        <p:spPr>
          <a:xfrm flipH="1">
            <a:off x="2209800" y="35814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45116" y="2617959"/>
            <a:ext cx="3754554"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&lt;iframe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/chat”/&gt;</a:t>
            </a:r>
          </a:p>
        </p:txBody>
      </p:sp>
      <p:cxnSp>
        <p:nvCxnSpPr>
          <p:cNvPr id="19" name="Straight Arrow Connector 18"/>
          <p:cNvCxnSpPr/>
          <p:nvPr/>
        </p:nvCxnSpPr>
        <p:spPr>
          <a:xfrm>
            <a:off x="2209800" y="442865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96654" y="3746110"/>
            <a:ext cx="2105063"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/chat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075536" y="6324600"/>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745116" y="4504853"/>
            <a:ext cx="3754554" cy="1754326"/>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&lt;script&gt;</a:t>
            </a:r>
            <a:br>
              <a:rPr lang="en-US" dirty="0" smtClean="0">
                <a:solidFill>
                  <a:srgbClr val="C00000"/>
                </a:solidFill>
              </a:rPr>
            </a:br>
            <a:r>
              <a:rPr lang="en-US" dirty="0" smtClean="0">
                <a:solidFill>
                  <a:srgbClr val="C00000"/>
                </a:solidFill>
              </a:rPr>
              <a:t>$.get(‘http://gmail.com/</a:t>
            </a:r>
            <a:r>
              <a:rPr lang="en-US" dirty="0" err="1" smtClean="0">
                <a:solidFill>
                  <a:srgbClr val="C00000"/>
                </a:solidFill>
              </a:rPr>
              <a:t>chat.json</a:t>
            </a:r>
            <a:r>
              <a:rPr lang="en-US" dirty="0" smtClean="0">
                <a:solidFill>
                  <a:srgbClr val="C00000"/>
                </a:solidFill>
              </a:rPr>
              <a:t>/’,</a:t>
            </a:r>
            <a:br>
              <a:rPr lang="en-US" dirty="0" smtClean="0">
                <a:solidFill>
                  <a:srgbClr val="C00000"/>
                </a:solidFill>
              </a:rPr>
            </a:br>
            <a:r>
              <a:rPr lang="en-US" dirty="0" smtClean="0">
                <a:solidFill>
                  <a:srgbClr val="C00000"/>
                </a:solidFill>
              </a:rPr>
              <a:t>    function (data) { alert(data); });</a:t>
            </a:r>
            <a:br>
              <a:rPr lang="en-US" dirty="0" smtClean="0">
                <a:solidFill>
                  <a:srgbClr val="C00000"/>
                </a:solidFill>
              </a:rPr>
            </a:br>
            <a:r>
              <a:rPr lang="en-US" dirty="0" smtClean="0">
                <a:solidFill>
                  <a:srgbClr val="C00000"/>
                </a:solidFill>
              </a:rPr>
              <a:t>&lt;/script&gt;</a:t>
            </a:r>
          </a:p>
        </p:txBody>
      </p:sp>
      <p:sp>
        <p:nvSpPr>
          <p:cNvPr id="29" name="TextBox 28"/>
          <p:cNvSpPr txBox="1"/>
          <p:nvPr/>
        </p:nvSpPr>
        <p:spPr>
          <a:xfrm>
            <a:off x="293942" y="2683254"/>
            <a:ext cx="3294451" cy="584776"/>
          </a:xfrm>
          <a:prstGeom prst="rect">
            <a:avLst/>
          </a:prstGeom>
          <a:noFill/>
          <a:ln>
            <a:solidFill>
              <a:srgbClr val="C00000"/>
            </a:solidFill>
          </a:ln>
        </p:spPr>
        <p:txBody>
          <a:bodyPr wrap="square" rtlCol="0">
            <a:spAutoFit/>
          </a:bodyPr>
          <a:lstStyle/>
          <a:p>
            <a:r>
              <a:rPr lang="en-US" sz="1600" dirty="0" smtClean="0">
                <a:solidFill>
                  <a:srgbClr val="C00000"/>
                </a:solidFill>
              </a:rPr>
              <a:t>$.get(‘http://gmail.com/</a:t>
            </a:r>
            <a:r>
              <a:rPr lang="en-US" sz="1600" dirty="0" err="1" smtClean="0">
                <a:solidFill>
                  <a:srgbClr val="C00000"/>
                </a:solidFill>
              </a:rPr>
              <a:t>chat.json</a:t>
            </a:r>
            <a:r>
              <a:rPr lang="en-US" sz="1600" dirty="0" smtClean="0">
                <a:solidFill>
                  <a:srgbClr val="C00000"/>
                </a:solidFill>
              </a:rPr>
              <a:t>’,</a:t>
            </a:r>
            <a:br>
              <a:rPr lang="en-US" sz="1600" dirty="0" smtClean="0">
                <a:solidFill>
                  <a:srgbClr val="C00000"/>
                </a:solidFill>
              </a:rPr>
            </a:br>
            <a:r>
              <a:rPr lang="en-US" sz="1600" dirty="0" smtClean="0">
                <a:solidFill>
                  <a:srgbClr val="C00000"/>
                </a:solidFill>
              </a:rPr>
              <a:t>    function (data) { alert(data); })</a:t>
            </a:r>
          </a:p>
        </p:txBody>
      </p:sp>
      <p:sp>
        <p:nvSpPr>
          <p:cNvPr id="31" name="Rectangle 30"/>
          <p:cNvSpPr/>
          <p:nvPr/>
        </p:nvSpPr>
        <p:spPr>
          <a:xfrm>
            <a:off x="96614" y="2187901"/>
            <a:ext cx="3551933" cy="12192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29" y="1981200"/>
            <a:ext cx="430582" cy="430582"/>
          </a:xfrm>
          <a:prstGeom prst="rect">
            <a:avLst/>
          </a:prstGeom>
        </p:spPr>
      </p:pic>
      <p:sp>
        <p:nvSpPr>
          <p:cNvPr id="33" name="TextBox 32"/>
          <p:cNvSpPr txBox="1"/>
          <p:nvPr/>
        </p:nvSpPr>
        <p:spPr>
          <a:xfrm>
            <a:off x="293942" y="2683255"/>
            <a:ext cx="3294451" cy="646330"/>
          </a:xfrm>
          <a:prstGeom prst="rect">
            <a:avLst/>
          </a:prstGeom>
          <a:noFill/>
          <a:ln>
            <a:solidFill>
              <a:srgbClr val="C00000"/>
            </a:solidFill>
          </a:ln>
        </p:spPr>
        <p:txBody>
          <a:bodyPr wrap="square" rtlCol="0">
            <a:spAutoFit/>
          </a:bodyPr>
          <a:lstStyle/>
          <a:p>
            <a:endParaRPr lang="en-US" dirty="0" smtClean="0">
              <a:solidFill>
                <a:srgbClr val="C00000"/>
              </a:solidFill>
            </a:endParaRPr>
          </a:p>
        </p:txBody>
      </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400" y="2392613"/>
            <a:ext cx="484608" cy="484608"/>
          </a:xfrm>
          <a:prstGeom prst="rect">
            <a:avLst/>
          </a:prstGeom>
        </p:spPr>
      </p:pic>
    </p:spTree>
    <p:extLst>
      <p:ext uri="{BB962C8B-B14F-4D97-AF65-F5344CB8AC3E}">
        <p14:creationId xmlns:p14="http://schemas.microsoft.com/office/powerpoint/2010/main" val="22199191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10" name="Picture 3" descr="C:\Documents and Settings\Eric\Local Settings\Temporary Internet Files\Content.IE5\BHIGFSU1\MC910216349[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Documents and Settings\Eric\Local Settings\Temporary Internet Files\Content.IE5\CV070PCD\MC900435242[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61414" y="2716293"/>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2286000"/>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3693020"/>
            <a:ext cx="753015" cy="753015"/>
          </a:xfrm>
          <a:prstGeom prst="rect">
            <a:avLst/>
          </a:prstGeom>
        </p:spPr>
      </p:pic>
      <p:cxnSp>
        <p:nvCxnSpPr>
          <p:cNvPr id="25" name="Straight Arrow Connector 24"/>
          <p:cNvCxnSpPr/>
          <p:nvPr/>
        </p:nvCxnSpPr>
        <p:spPr>
          <a:xfrm>
            <a:off x="2209800" y="42639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2496654" y="3581400"/>
            <a:ext cx="2537874"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chat.json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8" name="Straight Arrow Connector 27"/>
          <p:cNvCxnSpPr/>
          <p:nvPr/>
        </p:nvCxnSpPr>
        <p:spPr>
          <a:xfrm flipH="1">
            <a:off x="2093416" y="5410200"/>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93942" y="2683254"/>
            <a:ext cx="3294451" cy="584776"/>
          </a:xfrm>
          <a:prstGeom prst="rect">
            <a:avLst/>
          </a:prstGeom>
          <a:noFill/>
          <a:ln>
            <a:solidFill>
              <a:srgbClr val="C00000"/>
            </a:solidFill>
          </a:ln>
        </p:spPr>
        <p:txBody>
          <a:bodyPr wrap="square" rtlCol="0">
            <a:spAutoFit/>
          </a:bodyPr>
          <a:lstStyle/>
          <a:p>
            <a:r>
              <a:rPr lang="en-US" sz="1600" dirty="0" smtClean="0">
                <a:solidFill>
                  <a:srgbClr val="C00000"/>
                </a:solidFill>
              </a:rPr>
              <a:t>$.get(‘http://gmail.com/</a:t>
            </a:r>
            <a:r>
              <a:rPr lang="en-US" sz="1600" dirty="0" err="1" smtClean="0">
                <a:solidFill>
                  <a:srgbClr val="C00000"/>
                </a:solidFill>
              </a:rPr>
              <a:t>chat.json</a:t>
            </a:r>
            <a:r>
              <a:rPr lang="en-US" sz="1600" dirty="0" smtClean="0">
                <a:solidFill>
                  <a:srgbClr val="C00000"/>
                </a:solidFill>
              </a:rPr>
              <a:t>’,</a:t>
            </a:r>
            <a:br>
              <a:rPr lang="en-US" sz="1600" dirty="0" smtClean="0">
                <a:solidFill>
                  <a:srgbClr val="C00000"/>
                </a:solidFill>
              </a:rPr>
            </a:br>
            <a:r>
              <a:rPr lang="en-US" sz="1600" dirty="0" smtClean="0">
                <a:solidFill>
                  <a:srgbClr val="C00000"/>
                </a:solidFill>
              </a:rPr>
              <a:t>    function (data) { alert(data); })</a:t>
            </a:r>
          </a:p>
        </p:txBody>
      </p:sp>
      <p:sp>
        <p:nvSpPr>
          <p:cNvPr id="30" name="TextBox 29"/>
          <p:cNvSpPr txBox="1"/>
          <p:nvPr/>
        </p:nvSpPr>
        <p:spPr>
          <a:xfrm>
            <a:off x="3941986" y="4419600"/>
            <a:ext cx="3830414" cy="830997"/>
          </a:xfrm>
          <a:prstGeom prst="rect">
            <a:avLst/>
          </a:prstGeom>
          <a:noFill/>
          <a:ln>
            <a:solidFill>
              <a:srgbClr val="C00000"/>
            </a:solidFill>
          </a:ln>
        </p:spPr>
        <p:txBody>
          <a:bodyPr wrap="square" rtlCol="0">
            <a:spAutoFit/>
          </a:bodyPr>
          <a:lstStyle/>
          <a:p>
            <a:r>
              <a:rPr lang="en-US" sz="1600" dirty="0" smtClean="0">
                <a:solidFill>
                  <a:srgbClr val="C00000"/>
                </a:solidFill>
              </a:rPr>
              <a:t>HTTP/1.1 200 OK</a:t>
            </a:r>
            <a:br>
              <a:rPr lang="en-US" sz="1600" dirty="0" smtClean="0">
                <a:solidFill>
                  <a:srgbClr val="C00000"/>
                </a:solidFill>
              </a:rPr>
            </a:br>
            <a:r>
              <a:rPr lang="en-US" sz="1600" dirty="0" smtClean="0">
                <a:solidFill>
                  <a:srgbClr val="C00000"/>
                </a:solidFill>
              </a:rPr>
              <a:t>…</a:t>
            </a:r>
            <a:br>
              <a:rPr lang="en-US" sz="1600" dirty="0" smtClean="0">
                <a:solidFill>
                  <a:srgbClr val="C00000"/>
                </a:solidFill>
              </a:rPr>
            </a:br>
            <a:r>
              <a:rPr lang="en-US" sz="1600" dirty="0" smtClean="0">
                <a:solidFill>
                  <a:srgbClr val="C00000"/>
                </a:solidFill>
              </a:rPr>
              <a:t>{ </a:t>
            </a:r>
            <a:r>
              <a:rPr lang="en-US" sz="1600" dirty="0" err="1" smtClean="0">
                <a:solidFill>
                  <a:srgbClr val="C00000"/>
                </a:solidFill>
              </a:rPr>
              <a:t>new_msg</a:t>
            </a:r>
            <a:r>
              <a:rPr lang="en-US" sz="1600" dirty="0" smtClean="0">
                <a:solidFill>
                  <a:srgbClr val="C00000"/>
                </a:solidFill>
              </a:rPr>
              <a:t>: { from: “Bob”,  </a:t>
            </a:r>
            <a:r>
              <a:rPr lang="en-US" sz="1600" dirty="0" err="1" smtClean="0">
                <a:solidFill>
                  <a:srgbClr val="C00000"/>
                </a:solidFill>
              </a:rPr>
              <a:t>msg</a:t>
            </a:r>
            <a:r>
              <a:rPr lang="en-US" sz="1600" dirty="0" smtClean="0">
                <a:solidFill>
                  <a:srgbClr val="C00000"/>
                </a:solidFill>
              </a:rPr>
              <a:t>:  “Hi!”}}</a:t>
            </a:r>
          </a:p>
        </p:txBody>
      </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400" y="2392613"/>
            <a:ext cx="484608" cy="484608"/>
          </a:xfrm>
          <a:prstGeom prst="rect">
            <a:avLst/>
          </a:prstGeom>
        </p:spPr>
      </p:pic>
      <p:sp>
        <p:nvSpPr>
          <p:cNvPr id="4" name="Rectangle 3"/>
          <p:cNvSpPr/>
          <p:nvPr/>
        </p:nvSpPr>
        <p:spPr>
          <a:xfrm>
            <a:off x="96614" y="2187901"/>
            <a:ext cx="3551933" cy="121920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329" y="1981200"/>
            <a:ext cx="430582" cy="430582"/>
          </a:xfrm>
          <a:prstGeom prst="rect">
            <a:avLst/>
          </a:prstGeom>
        </p:spPr>
      </p:pic>
      <p:sp>
        <p:nvSpPr>
          <p:cNvPr id="20" name="Rectangular Callout 19"/>
          <p:cNvSpPr/>
          <p:nvPr/>
        </p:nvSpPr>
        <p:spPr>
          <a:xfrm>
            <a:off x="115332" y="2209800"/>
            <a:ext cx="2704068" cy="1110734"/>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http://gmail.com/ says:</a:t>
            </a:r>
            <a:br>
              <a:rPr lang="en-US" dirty="0" smtClean="0">
                <a:solidFill>
                  <a:schemeClr val="tx1"/>
                </a:solidFill>
              </a:rPr>
            </a:br>
            <a:r>
              <a:rPr lang="en-US" dirty="0" smtClean="0"/>
              <a:t/>
            </a:r>
            <a:br>
              <a:rPr lang="en-US" dirty="0" smtClean="0"/>
            </a:br>
            <a:r>
              <a:rPr lang="en-US" dirty="0" smtClean="0">
                <a:solidFill>
                  <a:schemeClr val="tx1"/>
                </a:solidFill>
              </a:rPr>
              <a:t>{ </a:t>
            </a:r>
            <a:r>
              <a:rPr lang="en-US" dirty="0" err="1" smtClean="0">
                <a:solidFill>
                  <a:schemeClr val="tx1"/>
                </a:solidFill>
              </a:rPr>
              <a:t>new_msgs</a:t>
            </a:r>
            <a:r>
              <a:rPr lang="en-US" dirty="0" smtClean="0">
                <a:solidFill>
                  <a:schemeClr val="tx1"/>
                </a:solidFill>
              </a:rPr>
              <a:t>: { from: “Bob”, 	      </a:t>
            </a:r>
            <a:r>
              <a:rPr lang="en-US" dirty="0" err="1" smtClean="0">
                <a:solidFill>
                  <a:schemeClr val="tx1"/>
                </a:solidFill>
              </a:rPr>
              <a:t>msg</a:t>
            </a:r>
            <a:r>
              <a:rPr lang="en-US" dirty="0" smtClean="0">
                <a:solidFill>
                  <a:schemeClr val="tx1"/>
                </a:solidFill>
              </a:rPr>
              <a:t>: “Hi!”}}</a:t>
            </a:r>
            <a:endParaRPr lang="en-US" dirty="0">
              <a:solidFill>
                <a:schemeClr val="tx1"/>
              </a:solidFill>
            </a:endParaRPr>
          </a:p>
        </p:txBody>
      </p:sp>
    </p:spTree>
    <p:extLst>
      <p:ext uri="{BB962C8B-B14F-4D97-AF65-F5344CB8AC3E}">
        <p14:creationId xmlns:p14="http://schemas.microsoft.com/office/powerpoint/2010/main" val="532367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Request Forgery (CSRF)</a:t>
            </a:r>
            <a:endParaRPr lang="en-US" dirty="0"/>
          </a:p>
        </p:txBody>
      </p:sp>
      <p:sp>
        <p:nvSpPr>
          <p:cNvPr id="3" name="Content Placeholder 2"/>
          <p:cNvSpPr>
            <a:spLocks noGrp="1"/>
          </p:cNvSpPr>
          <p:nvPr>
            <p:ph idx="1"/>
          </p:nvPr>
        </p:nvSpPr>
        <p:spPr/>
        <p:txBody>
          <a:bodyPr/>
          <a:lstStyle/>
          <a:p>
            <a:r>
              <a:rPr lang="en-US" dirty="0" smtClean="0"/>
              <a:t>Suppose you log in to bank.com</a:t>
            </a:r>
            <a:endParaRPr lang="en-US" dirty="0"/>
          </a:p>
        </p:txBody>
      </p:sp>
      <p:pic>
        <p:nvPicPr>
          <p:cNvPr id="4"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2122" y="320040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9600" y="4191674"/>
            <a:ext cx="682671" cy="685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08177" y="2743200"/>
            <a:ext cx="1080745" cy="369332"/>
          </a:xfrm>
          <a:prstGeom prst="rect">
            <a:avLst/>
          </a:prstGeom>
          <a:noFill/>
        </p:spPr>
        <p:txBody>
          <a:bodyPr wrap="none" rtlCol="0">
            <a:spAutoFit/>
          </a:bodyPr>
          <a:lstStyle/>
          <a:p>
            <a:r>
              <a:rPr lang="en-US" dirty="0"/>
              <a:t>b</a:t>
            </a:r>
            <a:r>
              <a:rPr lang="en-US" dirty="0" smtClean="0"/>
              <a:t>ank.com</a:t>
            </a:r>
            <a:endParaRPr lang="en-US" dirty="0"/>
          </a:p>
        </p:txBody>
      </p:sp>
      <p:cxnSp>
        <p:nvCxnSpPr>
          <p:cNvPr id="10" name="Straight Arrow Connector 9"/>
          <p:cNvCxnSpPr/>
          <p:nvPr/>
        </p:nvCxnSpPr>
        <p:spPr>
          <a:xfrm>
            <a:off x="2245816" y="28136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86000" y="2133600"/>
            <a:ext cx="4612184"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POST /</a:t>
            </a:r>
            <a:r>
              <a:rPr lang="en-US" dirty="0" err="1" smtClean="0">
                <a:solidFill>
                  <a:schemeClr val="accent3">
                    <a:lumMod val="75000"/>
                  </a:schemeClr>
                </a:solidFill>
              </a:rPr>
              <a:t>login?user</a:t>
            </a:r>
            <a:r>
              <a:rPr lang="en-US" dirty="0" smtClean="0">
                <a:solidFill>
                  <a:schemeClr val="accent3">
                    <a:lumMod val="75000"/>
                  </a:schemeClr>
                </a:solidFill>
              </a:rPr>
              <a:t>=</a:t>
            </a:r>
            <a:r>
              <a:rPr lang="en-US" dirty="0" err="1" smtClean="0">
                <a:solidFill>
                  <a:schemeClr val="accent3">
                    <a:lumMod val="75000"/>
                  </a:schemeClr>
                </a:solidFill>
              </a:rPr>
              <a:t>bob&amp;pass</a:t>
            </a:r>
            <a:r>
              <a:rPr lang="en-US" dirty="0" smtClean="0">
                <a:solidFill>
                  <a:schemeClr val="accent3">
                    <a:lumMod val="75000"/>
                  </a:schemeClr>
                </a:solidFill>
              </a:rPr>
              <a:t>=abc123 HTTP/1.1</a:t>
            </a:r>
            <a:br>
              <a:rPr lang="en-US" dirty="0" smtClean="0">
                <a:solidFill>
                  <a:schemeClr val="accent3">
                    <a:lumMod val="75000"/>
                  </a:schemeClr>
                </a:solidFill>
              </a:rPr>
            </a:br>
            <a:r>
              <a:rPr lang="en-US" dirty="0" smtClean="0">
                <a:solidFill>
                  <a:schemeClr val="accent3">
                    <a:lumMod val="75000"/>
                  </a:schemeClr>
                </a:solidFill>
              </a:rPr>
              <a:t>Host:  bank.com</a:t>
            </a:r>
            <a:endParaRPr lang="en-US" dirty="0">
              <a:solidFill>
                <a:schemeClr val="accent3">
                  <a:lumMod val="75000"/>
                </a:schemeClr>
              </a:solidFill>
            </a:endParaRPr>
          </a:p>
        </p:txBody>
      </p:sp>
      <p:cxnSp>
        <p:nvCxnSpPr>
          <p:cNvPr id="12" name="Straight Arrow Connector 11"/>
          <p:cNvCxnSpPr/>
          <p:nvPr/>
        </p:nvCxnSpPr>
        <p:spPr>
          <a:xfrm flipH="1">
            <a:off x="2209800" y="4088187"/>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07183" y="3124200"/>
            <a:ext cx="2543645"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Set-Cookie: </a:t>
            </a:r>
            <a:r>
              <a:rPr lang="en-US" dirty="0" smtClean="0">
                <a:solidFill>
                  <a:schemeClr val="accent2">
                    <a:lumMod val="50000"/>
                  </a:schemeClr>
                </a:solidFill>
              </a:rPr>
              <a:t>login=fde874</a:t>
            </a:r>
            <a:r>
              <a:rPr lang="en-US" dirty="0" smtClean="0">
                <a:solidFill>
                  <a:schemeClr val="accent1"/>
                </a:solidFill>
              </a:rPr>
              <a:t/>
            </a:r>
            <a:br>
              <a:rPr lang="en-US" dirty="0" smtClean="0">
                <a:solidFill>
                  <a:schemeClr val="accent1"/>
                </a:solidFill>
              </a:rPr>
            </a:br>
            <a:r>
              <a:rPr lang="en-US" dirty="0" smtClean="0">
                <a:solidFill>
                  <a:schemeClr val="accent1"/>
                </a:solidFill>
              </a:rPr>
              <a:t>….</a:t>
            </a:r>
          </a:p>
        </p:txBody>
      </p:sp>
      <p:sp>
        <p:nvSpPr>
          <p:cNvPr id="9" name="Cloud Callout 8"/>
          <p:cNvSpPr/>
          <p:nvPr/>
        </p:nvSpPr>
        <p:spPr>
          <a:xfrm>
            <a:off x="6843863" y="1353255"/>
            <a:ext cx="2245816" cy="114300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fde874 = bob</a:t>
            </a:r>
          </a:p>
        </p:txBody>
      </p:sp>
    </p:spTree>
    <p:extLst>
      <p:ext uri="{BB962C8B-B14F-4D97-AF65-F5344CB8AC3E}">
        <p14:creationId xmlns:p14="http://schemas.microsoft.com/office/powerpoint/2010/main" val="3361191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Request Forgery (CSRF)</a:t>
            </a:r>
            <a:endParaRPr lang="en-US" dirty="0"/>
          </a:p>
        </p:txBody>
      </p:sp>
      <p:pic>
        <p:nvPicPr>
          <p:cNvPr id="4"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2122" y="320040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9600" y="4191674"/>
            <a:ext cx="682671" cy="685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08177" y="2743200"/>
            <a:ext cx="1080745" cy="369332"/>
          </a:xfrm>
          <a:prstGeom prst="rect">
            <a:avLst/>
          </a:prstGeom>
          <a:noFill/>
        </p:spPr>
        <p:txBody>
          <a:bodyPr wrap="none" rtlCol="0">
            <a:spAutoFit/>
          </a:bodyPr>
          <a:lstStyle/>
          <a:p>
            <a:r>
              <a:rPr lang="en-US" dirty="0"/>
              <a:t>b</a:t>
            </a:r>
            <a:r>
              <a:rPr lang="en-US" dirty="0" smtClean="0"/>
              <a:t>ank.com</a:t>
            </a:r>
            <a:endParaRPr lang="en-US" dirty="0"/>
          </a:p>
        </p:txBody>
      </p:sp>
      <p:cxnSp>
        <p:nvCxnSpPr>
          <p:cNvPr id="10" name="Straight Arrow Connector 9"/>
          <p:cNvCxnSpPr/>
          <p:nvPr/>
        </p:nvCxnSpPr>
        <p:spPr>
          <a:xfrm>
            <a:off x="2209800" y="3115147"/>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86000" y="2133600"/>
            <a:ext cx="2590800" cy="923330"/>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/account HTTP/1.1</a:t>
            </a:r>
            <a:br>
              <a:rPr lang="en-US" dirty="0" smtClean="0">
                <a:solidFill>
                  <a:schemeClr val="accent3">
                    <a:lumMod val="75000"/>
                  </a:schemeClr>
                </a:solidFill>
              </a:rPr>
            </a:br>
            <a:r>
              <a:rPr lang="en-US" dirty="0" smtClean="0">
                <a:solidFill>
                  <a:schemeClr val="accent3">
                    <a:lumMod val="75000"/>
                  </a:schemeClr>
                </a:solidFill>
              </a:rPr>
              <a:t>Host:  bank.com</a:t>
            </a:r>
          </a:p>
          <a:p>
            <a:r>
              <a:rPr lang="en-US" dirty="0" smtClean="0">
                <a:solidFill>
                  <a:schemeClr val="accent3">
                    <a:lumMod val="75000"/>
                  </a:schemeClr>
                </a:solidFill>
              </a:rPr>
              <a:t>Cookie: </a:t>
            </a:r>
            <a:r>
              <a:rPr lang="en-US" dirty="0" smtClean="0">
                <a:solidFill>
                  <a:schemeClr val="accent2">
                    <a:lumMod val="50000"/>
                  </a:schemeClr>
                </a:solidFill>
              </a:rPr>
              <a:t>login=fde874</a:t>
            </a:r>
          </a:p>
        </p:txBody>
      </p:sp>
      <p:cxnSp>
        <p:nvCxnSpPr>
          <p:cNvPr id="12" name="Straight Arrow Connector 11"/>
          <p:cNvCxnSpPr/>
          <p:nvPr/>
        </p:nvCxnSpPr>
        <p:spPr>
          <a:xfrm flipH="1">
            <a:off x="2209800" y="45720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07183" y="3608013"/>
            <a:ext cx="2636680" cy="923330"/>
          </a:xfrm>
          <a:prstGeom prst="rect">
            <a:avLst/>
          </a:prstGeom>
          <a:noFill/>
          <a:ln>
            <a:solidFill>
              <a:schemeClr val="accent2">
                <a:lumMod val="50000"/>
              </a:schemeClr>
            </a:solidFill>
          </a:ln>
        </p:spPr>
        <p:txBody>
          <a:bodyPr wrap="squar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p>
          <a:p>
            <a:r>
              <a:rPr lang="en-US" dirty="0" smtClean="0">
                <a:solidFill>
                  <a:schemeClr val="accent1"/>
                </a:solidFill>
              </a:rPr>
              <a:t>$378.42</a:t>
            </a:r>
          </a:p>
        </p:txBody>
      </p:sp>
      <p:sp>
        <p:nvSpPr>
          <p:cNvPr id="9" name="Cloud Callout 8"/>
          <p:cNvSpPr/>
          <p:nvPr/>
        </p:nvSpPr>
        <p:spPr>
          <a:xfrm>
            <a:off x="6843863" y="1353255"/>
            <a:ext cx="2245816" cy="114300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fde874 = bob</a:t>
            </a:r>
          </a:p>
        </p:txBody>
      </p:sp>
    </p:spTree>
    <p:extLst>
      <p:ext uri="{BB962C8B-B14F-4D97-AF65-F5344CB8AC3E}">
        <p14:creationId xmlns:p14="http://schemas.microsoft.com/office/powerpoint/2010/main" val="12929806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Request Forgery (CSRF)</a:t>
            </a:r>
            <a:endParaRPr lang="en-US" dirty="0"/>
          </a:p>
        </p:txBody>
      </p:sp>
      <p:pic>
        <p:nvPicPr>
          <p:cNvPr id="4"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2122" y="320040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9600" y="4191674"/>
            <a:ext cx="682671" cy="685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08177" y="2743200"/>
            <a:ext cx="1080745" cy="369332"/>
          </a:xfrm>
          <a:prstGeom prst="rect">
            <a:avLst/>
          </a:prstGeom>
          <a:noFill/>
        </p:spPr>
        <p:txBody>
          <a:bodyPr wrap="none" rtlCol="0">
            <a:spAutoFit/>
          </a:bodyPr>
          <a:lstStyle/>
          <a:p>
            <a:r>
              <a:rPr lang="en-US" dirty="0"/>
              <a:t>b</a:t>
            </a:r>
            <a:r>
              <a:rPr lang="en-US" dirty="0" smtClean="0"/>
              <a:t>ank.com</a:t>
            </a:r>
            <a:endParaRPr lang="en-US" dirty="0"/>
          </a:p>
        </p:txBody>
      </p:sp>
      <p:cxnSp>
        <p:nvCxnSpPr>
          <p:cNvPr id="10" name="Straight Arrow Connector 9"/>
          <p:cNvCxnSpPr/>
          <p:nvPr/>
        </p:nvCxnSpPr>
        <p:spPr>
          <a:xfrm>
            <a:off x="2209800" y="3429000"/>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286000" y="2447453"/>
            <a:ext cx="4840784" cy="923330"/>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transfer?to</a:t>
            </a:r>
            <a:r>
              <a:rPr lang="en-US" dirty="0" smtClean="0">
                <a:solidFill>
                  <a:schemeClr val="accent3">
                    <a:lumMod val="75000"/>
                  </a:schemeClr>
                </a:solidFill>
              </a:rPr>
              <a:t>=</a:t>
            </a:r>
            <a:r>
              <a:rPr lang="en-US" dirty="0" err="1" smtClean="0">
                <a:solidFill>
                  <a:schemeClr val="accent3">
                    <a:lumMod val="75000"/>
                  </a:schemeClr>
                </a:solidFill>
              </a:rPr>
              <a:t>badguy&amp;amt</a:t>
            </a:r>
            <a:r>
              <a:rPr lang="en-US" dirty="0" smtClean="0">
                <a:solidFill>
                  <a:schemeClr val="accent3">
                    <a:lumMod val="75000"/>
                  </a:schemeClr>
                </a:solidFill>
              </a:rPr>
              <a:t>=100 HTTP/1.1</a:t>
            </a:r>
            <a:br>
              <a:rPr lang="en-US" dirty="0" smtClean="0">
                <a:solidFill>
                  <a:schemeClr val="accent3">
                    <a:lumMod val="75000"/>
                  </a:schemeClr>
                </a:solidFill>
              </a:rPr>
            </a:br>
            <a:r>
              <a:rPr lang="en-US" dirty="0" smtClean="0">
                <a:solidFill>
                  <a:schemeClr val="accent3">
                    <a:lumMod val="75000"/>
                  </a:schemeClr>
                </a:solidFill>
              </a:rPr>
              <a:t>Host:  bank.com</a:t>
            </a:r>
          </a:p>
          <a:p>
            <a:r>
              <a:rPr lang="en-US" dirty="0" smtClean="0">
                <a:solidFill>
                  <a:schemeClr val="accent3">
                    <a:lumMod val="75000"/>
                  </a:schemeClr>
                </a:solidFill>
              </a:rPr>
              <a:t>Cookie: </a:t>
            </a:r>
            <a:r>
              <a:rPr lang="en-US" dirty="0" smtClean="0">
                <a:solidFill>
                  <a:schemeClr val="accent2">
                    <a:lumMod val="50000"/>
                  </a:schemeClr>
                </a:solidFill>
              </a:rPr>
              <a:t>login=fde874</a:t>
            </a:r>
          </a:p>
        </p:txBody>
      </p:sp>
      <p:cxnSp>
        <p:nvCxnSpPr>
          <p:cNvPr id="12" name="Straight Arrow Connector 11"/>
          <p:cNvCxnSpPr/>
          <p:nvPr/>
        </p:nvCxnSpPr>
        <p:spPr>
          <a:xfrm flipH="1">
            <a:off x="2209800" y="45720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07182" y="3608013"/>
            <a:ext cx="2919601" cy="923330"/>
          </a:xfrm>
          <a:prstGeom prst="rect">
            <a:avLst/>
          </a:prstGeom>
          <a:noFill/>
          <a:ln>
            <a:solidFill>
              <a:schemeClr val="accent2">
                <a:lumMod val="50000"/>
              </a:schemeClr>
            </a:solidFill>
          </a:ln>
        </p:spPr>
        <p:txBody>
          <a:bodyPr wrap="squar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p>
          <a:p>
            <a:r>
              <a:rPr lang="en-US" dirty="0" smtClean="0">
                <a:solidFill>
                  <a:schemeClr val="accent1"/>
                </a:solidFill>
              </a:rPr>
              <a:t>Transfer complete: -$100.00</a:t>
            </a:r>
          </a:p>
        </p:txBody>
      </p:sp>
      <p:sp>
        <p:nvSpPr>
          <p:cNvPr id="9" name="Cloud Callout 8"/>
          <p:cNvSpPr/>
          <p:nvPr/>
        </p:nvSpPr>
        <p:spPr>
          <a:xfrm>
            <a:off x="6843863" y="1353255"/>
            <a:ext cx="2245816" cy="114300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fde874 = bob</a:t>
            </a:r>
          </a:p>
        </p:txBody>
      </p:sp>
      <p:pic>
        <p:nvPicPr>
          <p:cNvPr id="14" name="Picture 13" descr="C:\Documents and Settings\Eric\Local Settings\Temporary Internet Files\Content.IE5\J3WCMIIA\MC900349121[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609600" y="1309718"/>
            <a:ext cx="726756" cy="6835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24977" y="1548846"/>
            <a:ext cx="4473661" cy="646331"/>
          </a:xfrm>
          <a:prstGeom prst="rect">
            <a:avLst/>
          </a:prstGeom>
          <a:noFill/>
        </p:spPr>
        <p:txBody>
          <a:bodyPr wrap="none" rtlCol="0">
            <a:spAutoFit/>
          </a:bodyPr>
          <a:lstStyle/>
          <a:p>
            <a:r>
              <a:rPr lang="en-US" dirty="0" smtClean="0"/>
              <a:t>Click me!!!</a:t>
            </a:r>
            <a:br>
              <a:rPr lang="en-US" dirty="0" smtClean="0"/>
            </a:br>
            <a:r>
              <a:rPr lang="en-US" dirty="0" smtClean="0">
                <a:solidFill>
                  <a:srgbClr val="FF0000"/>
                </a:solidFill>
              </a:rPr>
              <a:t>http://bank.com/transfer?to=badguy&amp;amt=100</a:t>
            </a:r>
            <a:endParaRPr lang="en-US" dirty="0">
              <a:solidFill>
                <a:srgbClr val="FF0000"/>
              </a:solidFill>
            </a:endParaRPr>
          </a:p>
        </p:txBody>
      </p:sp>
    </p:spTree>
    <p:extLst>
      <p:ext uri="{BB962C8B-B14F-4D97-AF65-F5344CB8AC3E}">
        <p14:creationId xmlns:p14="http://schemas.microsoft.com/office/powerpoint/2010/main" val="2682361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a:t>
            </a:r>
            <a:endParaRPr lang="en-US" dirty="0"/>
          </a:p>
        </p:txBody>
      </p:sp>
      <p:sp>
        <p:nvSpPr>
          <p:cNvPr id="3" name="Content Placeholder 2"/>
          <p:cNvSpPr>
            <a:spLocks noGrp="1"/>
          </p:cNvSpPr>
          <p:nvPr>
            <p:ph idx="1"/>
          </p:nvPr>
        </p:nvSpPr>
        <p:spPr/>
        <p:txBody>
          <a:bodyPr/>
          <a:lstStyle/>
          <a:p>
            <a:r>
              <a:rPr lang="en-US" dirty="0" smtClean="0"/>
              <a:t>Each site is isolated from all others </a:t>
            </a:r>
          </a:p>
          <a:p>
            <a:endParaRPr lang="en-US" dirty="0"/>
          </a:p>
        </p:txBody>
      </p:sp>
      <p:pic>
        <p:nvPicPr>
          <p:cNvPr id="5" name="Picture 4"/>
          <p:cNvPicPr>
            <a:picLocks noChangeAspect="1"/>
          </p:cNvPicPr>
          <p:nvPr/>
        </p:nvPicPr>
        <p:blipFill>
          <a:blip r:embed="rId2"/>
          <a:stretch>
            <a:fillRect/>
          </a:stretch>
        </p:blipFill>
        <p:spPr>
          <a:xfrm>
            <a:off x="488950" y="2092566"/>
            <a:ext cx="7020653" cy="4738668"/>
          </a:xfrm>
          <a:prstGeom prst="rect">
            <a:avLst/>
          </a:prstGeom>
        </p:spPr>
      </p:pic>
    </p:spTree>
    <p:extLst>
      <p:ext uri="{BB962C8B-B14F-4D97-AF65-F5344CB8AC3E}">
        <p14:creationId xmlns:p14="http://schemas.microsoft.com/office/powerpoint/2010/main" val="12428135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Profile </a:t>
            </a:r>
            <a:r>
              <a:rPr lang="en-US" smtClean="0"/>
              <a:t>Pollution with CSRF</a:t>
            </a:r>
            <a:endParaRPr lang="en-US" dirty="0"/>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20</a:t>
            </a:fld>
            <a:endParaRPr lang="en-US"/>
          </a:p>
        </p:txBody>
      </p:sp>
      <p:pic>
        <p:nvPicPr>
          <p:cNvPr id="7" name="pollution attack on macy's shopp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7848" y="1524852"/>
            <a:ext cx="7547031" cy="4056529"/>
          </a:xfrm>
          <a:prstGeom prst="rect">
            <a:avLst/>
          </a:prstGeom>
        </p:spPr>
      </p:pic>
      <p:sp>
        <p:nvSpPr>
          <p:cNvPr id="8" name="TextBox 7"/>
          <p:cNvSpPr txBox="1"/>
          <p:nvPr/>
        </p:nvSpPr>
        <p:spPr>
          <a:xfrm>
            <a:off x="1056617" y="6072285"/>
            <a:ext cx="7297588" cy="52322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a:solidFill>
                  <a:srgbClr val="1F497D"/>
                </a:solidFill>
              </a:rPr>
              <a:t>Take This Personally: Pollution Attacks on Personalized </a:t>
            </a:r>
            <a:r>
              <a:rPr lang="en-US" sz="1400" b="1" dirty="0" smtClean="0">
                <a:solidFill>
                  <a:srgbClr val="1F497D"/>
                </a:solidFill>
              </a:rPr>
              <a:t>Services. </a:t>
            </a:r>
            <a:r>
              <a:rPr lang="en-US" sz="1400" dirty="0" smtClean="0"/>
              <a:t>X</a:t>
            </a:r>
            <a:r>
              <a:rPr lang="en-US" sz="1400" dirty="0"/>
              <a:t>. Xing, W. Ming, D. </a:t>
            </a:r>
            <a:r>
              <a:rPr lang="en-US" sz="1400" dirty="0" err="1"/>
              <a:t>Doozan</a:t>
            </a:r>
            <a:r>
              <a:rPr lang="en-US" sz="1400" dirty="0"/>
              <a:t>, A. </a:t>
            </a:r>
            <a:r>
              <a:rPr lang="en-US" sz="1400" dirty="0" err="1"/>
              <a:t>Snoeren</a:t>
            </a:r>
            <a:r>
              <a:rPr lang="en-US" sz="1400" dirty="0"/>
              <a:t>, N. Feamster, W. </a:t>
            </a:r>
            <a:r>
              <a:rPr lang="en-US" sz="1400" dirty="0" smtClean="0"/>
              <a:t>Lee.  In </a:t>
            </a:r>
            <a:r>
              <a:rPr lang="en-US" sz="1400" i="1" dirty="0"/>
              <a:t>USENIX Security Symposium</a:t>
            </a:r>
            <a:r>
              <a:rPr lang="en-US" sz="1400" dirty="0"/>
              <a:t>, 2013</a:t>
            </a:r>
            <a:r>
              <a:rPr lang="en-US" sz="1400" dirty="0" smtClean="0"/>
              <a:t>.</a:t>
            </a:r>
            <a:endParaRPr lang="en-US" sz="1400" b="1" dirty="0">
              <a:solidFill>
                <a:srgbClr val="FF0000"/>
              </a:solidFill>
            </a:endParaRPr>
          </a:p>
        </p:txBody>
      </p:sp>
    </p:spTree>
    <p:extLst>
      <p:ext uri="{BB962C8B-B14F-4D97-AF65-F5344CB8AC3E}">
        <p14:creationId xmlns:p14="http://schemas.microsoft.com/office/powerpoint/2010/main" val="372372410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CSRF Defenses</a:t>
            </a:r>
            <a:endParaRPr lang="en-US" dirty="0"/>
          </a:p>
        </p:txBody>
      </p:sp>
      <p:sp>
        <p:nvSpPr>
          <p:cNvPr id="3" name="Content Placeholder 2"/>
          <p:cNvSpPr>
            <a:spLocks noGrp="1"/>
          </p:cNvSpPr>
          <p:nvPr>
            <p:ph idx="1"/>
          </p:nvPr>
        </p:nvSpPr>
        <p:spPr/>
        <p:txBody>
          <a:bodyPr/>
          <a:lstStyle/>
          <a:p>
            <a:r>
              <a:rPr lang="en-US" dirty="0" smtClean="0"/>
              <a:t>Need to “authenticate” each user action </a:t>
            </a:r>
            <a:br>
              <a:rPr lang="en-US" dirty="0" smtClean="0"/>
            </a:br>
            <a:r>
              <a:rPr lang="en-US" dirty="0" smtClean="0"/>
              <a:t>originates from our site</a:t>
            </a:r>
          </a:p>
          <a:p>
            <a:r>
              <a:rPr lang="en-US" dirty="0" smtClean="0"/>
              <a:t>One way: each “action” gets a token associated with it</a:t>
            </a:r>
          </a:p>
          <a:p>
            <a:pPr lvl="1"/>
            <a:r>
              <a:rPr lang="en-US" dirty="0" smtClean="0"/>
              <a:t>On a new action (page), verify the token is present and correct</a:t>
            </a:r>
          </a:p>
          <a:p>
            <a:pPr lvl="1"/>
            <a:r>
              <a:rPr lang="en-US" dirty="0" smtClean="0"/>
              <a:t>Attacker can’t find token for another user, </a:t>
            </a:r>
            <a:br>
              <a:rPr lang="en-US" dirty="0" smtClean="0"/>
            </a:br>
            <a:r>
              <a:rPr lang="en-US" dirty="0" smtClean="0"/>
              <a:t>and thus can’t make actions on the user’s behalf</a:t>
            </a:r>
          </a:p>
        </p:txBody>
      </p:sp>
    </p:spTree>
    <p:extLst>
      <p:ext uri="{BB962C8B-B14F-4D97-AF65-F5344CB8AC3E}">
        <p14:creationId xmlns:p14="http://schemas.microsoft.com/office/powerpoint/2010/main" val="44624713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CSRF Defenses</a:t>
            </a:r>
            <a:endParaRPr lang="en-US" dirty="0"/>
          </a:p>
        </p:txBody>
      </p:sp>
      <p:pic>
        <p:nvPicPr>
          <p:cNvPr id="4"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pic>
        <p:nvPicPr>
          <p:cNvPr id="6"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2122" y="320040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Program Files\Microsoft Office\MEDIA\CAGCAT10\j0222015.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29600" y="4191674"/>
            <a:ext cx="682671" cy="685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08177" y="2743200"/>
            <a:ext cx="1080745" cy="369332"/>
          </a:xfrm>
          <a:prstGeom prst="rect">
            <a:avLst/>
          </a:prstGeom>
          <a:noFill/>
        </p:spPr>
        <p:txBody>
          <a:bodyPr wrap="none" rtlCol="0">
            <a:spAutoFit/>
          </a:bodyPr>
          <a:lstStyle/>
          <a:p>
            <a:r>
              <a:rPr lang="en-US" dirty="0"/>
              <a:t>b</a:t>
            </a:r>
            <a:r>
              <a:rPr lang="en-US" dirty="0" smtClean="0"/>
              <a:t>ank.com</a:t>
            </a:r>
            <a:endParaRPr lang="en-US" dirty="0"/>
          </a:p>
        </p:txBody>
      </p:sp>
      <p:cxnSp>
        <p:nvCxnSpPr>
          <p:cNvPr id="10" name="Straight Arrow Connector 9"/>
          <p:cNvCxnSpPr/>
          <p:nvPr/>
        </p:nvCxnSpPr>
        <p:spPr>
          <a:xfrm>
            <a:off x="2209800" y="4105747"/>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002115" y="3124200"/>
            <a:ext cx="5389285" cy="923330"/>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transfer?to</a:t>
            </a:r>
            <a:r>
              <a:rPr lang="en-US" dirty="0" smtClean="0">
                <a:solidFill>
                  <a:schemeClr val="accent3">
                    <a:lumMod val="75000"/>
                  </a:schemeClr>
                </a:solidFill>
              </a:rPr>
              <a:t>=</a:t>
            </a:r>
            <a:r>
              <a:rPr lang="en-US" dirty="0" err="1" smtClean="0">
                <a:solidFill>
                  <a:schemeClr val="accent3">
                    <a:lumMod val="75000"/>
                  </a:schemeClr>
                </a:solidFill>
              </a:rPr>
              <a:t>joe&amp;amt</a:t>
            </a:r>
            <a:r>
              <a:rPr lang="en-US" dirty="0" smtClean="0">
                <a:solidFill>
                  <a:schemeClr val="accent3">
                    <a:lumMod val="75000"/>
                  </a:schemeClr>
                </a:solidFill>
              </a:rPr>
              <a:t>=25&amp;</a:t>
            </a:r>
            <a:r>
              <a:rPr lang="en-US" dirty="0" smtClean="0"/>
              <a:t>token=8d64</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bank.com</a:t>
            </a:r>
          </a:p>
          <a:p>
            <a:r>
              <a:rPr lang="en-US" dirty="0" smtClean="0">
                <a:solidFill>
                  <a:schemeClr val="accent3">
                    <a:lumMod val="75000"/>
                  </a:schemeClr>
                </a:solidFill>
              </a:rPr>
              <a:t>Cookie: </a:t>
            </a:r>
            <a:r>
              <a:rPr lang="en-US" dirty="0" smtClean="0">
                <a:solidFill>
                  <a:schemeClr val="accent2">
                    <a:lumMod val="50000"/>
                  </a:schemeClr>
                </a:solidFill>
              </a:rPr>
              <a:t>login=fde874</a:t>
            </a:r>
          </a:p>
        </p:txBody>
      </p:sp>
      <p:cxnSp>
        <p:nvCxnSpPr>
          <p:cNvPr id="12" name="Straight Arrow Connector 11"/>
          <p:cNvCxnSpPr/>
          <p:nvPr/>
        </p:nvCxnSpPr>
        <p:spPr>
          <a:xfrm flipH="1">
            <a:off x="2209800" y="5248747"/>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07182" y="4284760"/>
            <a:ext cx="2919601" cy="923330"/>
          </a:xfrm>
          <a:prstGeom prst="rect">
            <a:avLst/>
          </a:prstGeom>
          <a:noFill/>
          <a:ln>
            <a:solidFill>
              <a:schemeClr val="accent2">
                <a:lumMod val="50000"/>
              </a:schemeClr>
            </a:solidFill>
          </a:ln>
        </p:spPr>
        <p:txBody>
          <a:bodyPr wrap="squar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p>
          <a:p>
            <a:r>
              <a:rPr lang="en-US" dirty="0" smtClean="0">
                <a:solidFill>
                  <a:schemeClr val="accent1"/>
                </a:solidFill>
              </a:rPr>
              <a:t>Transfer complete: -$25.00</a:t>
            </a:r>
          </a:p>
        </p:txBody>
      </p:sp>
      <p:sp>
        <p:nvSpPr>
          <p:cNvPr id="9" name="Cloud Callout 8"/>
          <p:cNvSpPr/>
          <p:nvPr/>
        </p:nvSpPr>
        <p:spPr>
          <a:xfrm>
            <a:off x="6843863" y="1353255"/>
            <a:ext cx="2245816" cy="1143000"/>
          </a:xfrm>
          <a:prstGeom prst="cloudCallout">
            <a:avLst>
              <a:gd name="adj1" fmla="val 14970"/>
              <a:gd name="adj2" fmla="val 76644"/>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fde874 = bob</a:t>
            </a:r>
          </a:p>
        </p:txBody>
      </p:sp>
      <p:sp>
        <p:nvSpPr>
          <p:cNvPr id="8" name="TextBox 7"/>
          <p:cNvSpPr txBox="1"/>
          <p:nvPr/>
        </p:nvSpPr>
        <p:spPr>
          <a:xfrm>
            <a:off x="381000" y="1258669"/>
            <a:ext cx="5277920" cy="646331"/>
          </a:xfrm>
          <a:prstGeom prst="rect">
            <a:avLst/>
          </a:prstGeom>
          <a:noFill/>
        </p:spPr>
        <p:txBody>
          <a:bodyPr wrap="none" rtlCol="0">
            <a:spAutoFit/>
          </a:bodyPr>
          <a:lstStyle/>
          <a:p>
            <a:r>
              <a:rPr lang="en-US" dirty="0" smtClean="0"/>
              <a:t>Pay $25 to Joe:</a:t>
            </a:r>
            <a:br>
              <a:rPr lang="en-US" dirty="0" smtClean="0"/>
            </a:br>
            <a:r>
              <a:rPr lang="en-US" dirty="0" smtClean="0"/>
              <a:t>http://bank.com/transfer?to=joe&amp;amt=25&amp;token=8d64</a:t>
            </a:r>
            <a:endParaRPr lang="en-US" dirty="0"/>
          </a:p>
        </p:txBody>
      </p:sp>
      <p:cxnSp>
        <p:nvCxnSpPr>
          <p:cNvPr id="16" name="Straight Arrow Connector 15"/>
          <p:cNvCxnSpPr/>
          <p:nvPr/>
        </p:nvCxnSpPr>
        <p:spPr>
          <a:xfrm flipH="1">
            <a:off x="2209800" y="3021387"/>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07183" y="2057400"/>
            <a:ext cx="2466253"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Set-Cookie: </a:t>
            </a:r>
            <a:r>
              <a:rPr lang="en-US" dirty="0" smtClean="0">
                <a:solidFill>
                  <a:schemeClr val="accent2">
                    <a:lumMod val="50000"/>
                  </a:schemeClr>
                </a:solidFill>
              </a:rPr>
              <a:t>token=8d64</a:t>
            </a:r>
            <a:r>
              <a:rPr lang="en-US" dirty="0" smtClean="0">
                <a:solidFill>
                  <a:schemeClr val="accent1"/>
                </a:solidFill>
              </a:rPr>
              <a:t/>
            </a:r>
            <a:br>
              <a:rPr lang="en-US" dirty="0" smtClean="0">
                <a:solidFill>
                  <a:schemeClr val="accent1"/>
                </a:solidFill>
              </a:rPr>
            </a:br>
            <a:r>
              <a:rPr lang="en-US" dirty="0" smtClean="0">
                <a:solidFill>
                  <a:schemeClr val="accent1"/>
                </a:solidFill>
              </a:rPr>
              <a:t>….</a:t>
            </a:r>
          </a:p>
        </p:txBody>
      </p:sp>
      <p:sp>
        <p:nvSpPr>
          <p:cNvPr id="3" name="Rectangle 2"/>
          <p:cNvSpPr/>
          <p:nvPr/>
        </p:nvSpPr>
        <p:spPr>
          <a:xfrm>
            <a:off x="152400" y="2057400"/>
            <a:ext cx="3886200" cy="646331"/>
          </a:xfrm>
          <a:prstGeom prst="rect">
            <a:avLst/>
          </a:prstGeom>
        </p:spPr>
        <p:txBody>
          <a:bodyPr wrap="square">
            <a:spAutoFit/>
          </a:bodyPr>
          <a:lstStyle/>
          <a:p>
            <a:r>
              <a:rPr lang="en-US" dirty="0"/>
              <a:t>&lt;input type="hidden" name</a:t>
            </a:r>
            <a:r>
              <a:rPr lang="en-US" dirty="0" smtClean="0"/>
              <a:t>=”token</a:t>
            </a:r>
            <a:r>
              <a:rPr lang="en-US" dirty="0"/>
              <a:t>" value=</a:t>
            </a:r>
            <a:r>
              <a:rPr lang="en-US" dirty="0" smtClean="0"/>
              <a:t>"</a:t>
            </a:r>
            <a:r>
              <a:rPr lang="en-US" dirty="0"/>
              <a:t>8d64</a:t>
            </a:r>
            <a:r>
              <a:rPr lang="en-US" dirty="0" smtClean="0"/>
              <a:t>" </a:t>
            </a:r>
            <a:r>
              <a:rPr lang="en-US" dirty="0"/>
              <a:t>/&gt;</a:t>
            </a:r>
          </a:p>
        </p:txBody>
      </p:sp>
    </p:spTree>
    <p:extLst>
      <p:ext uri="{BB962C8B-B14F-4D97-AF65-F5344CB8AC3E}">
        <p14:creationId xmlns:p14="http://schemas.microsoft.com/office/powerpoint/2010/main" val="4109115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Same-Origin Policy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0310495"/>
              </p:ext>
            </p:extLst>
          </p:nvPr>
        </p:nvGraphicFramePr>
        <p:xfrm>
          <a:off x="457200" y="2438400"/>
          <a:ext cx="8229600" cy="2849880"/>
        </p:xfrm>
        <a:graphic>
          <a:graphicData uri="http://schemas.openxmlformats.org/drawingml/2006/table">
            <a:tbl>
              <a:tblPr>
                <a:tableStyleId>{5C22544A-7EE6-4342-B048-85BDC9FD1C3A}</a:tableStyleId>
              </a:tblPr>
              <a:tblGrid>
                <a:gridCol w="2743200"/>
                <a:gridCol w="2743200"/>
                <a:gridCol w="2743200"/>
              </a:tblGrid>
              <a:tr h="552450">
                <a:tc>
                  <a:txBody>
                    <a:bodyPr/>
                    <a:lstStyle/>
                    <a:p>
                      <a:r>
                        <a:rPr lang="en-US" b="1" dirty="0" smtClean="0"/>
                        <a:t>Origin</a:t>
                      </a:r>
                      <a:endParaRPr lang="en-US" b="1" dirty="0"/>
                    </a:p>
                  </a:txBody>
                  <a:tcPr marL="68580" marR="68580">
                    <a:noFill/>
                  </a:tcPr>
                </a:tc>
                <a:tc>
                  <a:txBody>
                    <a:bodyPr/>
                    <a:lstStyle/>
                    <a:p>
                      <a:r>
                        <a:rPr lang="en-US" b="1" dirty="0" smtClean="0"/>
                        <a:t>Trying to access</a:t>
                      </a:r>
                      <a:endParaRPr lang="en-US" b="1" dirty="0"/>
                    </a:p>
                  </a:txBody>
                  <a:tcPr marL="68580" marR="68580">
                    <a:noFill/>
                  </a:tcPr>
                </a:tc>
                <a:tc>
                  <a:txBody>
                    <a:bodyPr/>
                    <a:lstStyle/>
                    <a:p>
                      <a:r>
                        <a:rPr lang="en-US" b="1" dirty="0" smtClean="0"/>
                        <a:t>Allowed?</a:t>
                      </a:r>
                      <a:endParaRPr lang="en-US" b="1" dirty="0"/>
                    </a:p>
                  </a:txBody>
                  <a:tcPr marL="68580" marR="68580">
                    <a:noFill/>
                  </a:tcPr>
                </a:tc>
              </a:tr>
              <a:tr h="552450">
                <a:tc>
                  <a:txBody>
                    <a:bodyPr/>
                    <a:lstStyle/>
                    <a:p>
                      <a:r>
                        <a:rPr lang="en-US" dirty="0" smtClean="0"/>
                        <a:t>http://example.com/a/</a:t>
                      </a:r>
                      <a:endParaRPr lang="en-US" dirty="0"/>
                    </a:p>
                  </a:txBody>
                  <a:tcPr marL="68580" marR="68580">
                    <a:noFill/>
                  </a:tcPr>
                </a:tc>
                <a:tc>
                  <a:txBody>
                    <a:bodyPr/>
                    <a:lstStyle/>
                    <a:p>
                      <a:r>
                        <a:rPr lang="en-US" dirty="0" smtClean="0"/>
                        <a:t>https://example.com/</a:t>
                      </a:r>
                      <a:endParaRPr lang="en-US" dirty="0"/>
                    </a:p>
                  </a:txBody>
                  <a:tcPr marL="68580" marR="68580">
                    <a:noFill/>
                  </a:tcPr>
                </a:tc>
                <a:tc>
                  <a:txBody>
                    <a:bodyPr/>
                    <a:lstStyle/>
                    <a:p>
                      <a:r>
                        <a:rPr lang="en-US" dirty="0" smtClean="0"/>
                        <a:t>Protocol mismatch</a:t>
                      </a:r>
                      <a:endParaRPr lang="en-US" dirty="0"/>
                    </a:p>
                  </a:txBody>
                  <a:tcPr marL="68580" marR="68580">
                    <a:noFill/>
                  </a:tcPr>
                </a:tc>
              </a:tr>
              <a:tr h="5524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http://example.com/a/</a:t>
                      </a:r>
                    </a:p>
                  </a:txBody>
                  <a:tcPr marL="68580" marR="6858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http://example.com/b/</a:t>
                      </a:r>
                    </a:p>
                  </a:txBody>
                  <a:tcPr marL="68580" marR="68580">
                    <a:noFill/>
                  </a:tcPr>
                </a:tc>
                <a:tc>
                  <a:txBody>
                    <a:bodyPr/>
                    <a:lstStyle/>
                    <a:p>
                      <a:r>
                        <a:rPr lang="en-US" dirty="0" smtClean="0"/>
                        <a:t>Yes</a:t>
                      </a:r>
                      <a:endParaRPr lang="en-US" dirty="0"/>
                    </a:p>
                  </a:txBody>
                  <a:tcPr marL="68580" marR="68580">
                    <a:noFill/>
                  </a:tcPr>
                </a:tc>
              </a:tr>
              <a:tr h="5524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http://example.com/</a:t>
                      </a:r>
                    </a:p>
                  </a:txBody>
                  <a:tcPr marL="68580" marR="6858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http://www.example.com/a/</a:t>
                      </a:r>
                    </a:p>
                  </a:txBody>
                  <a:tcPr marL="68580" marR="68580">
                    <a:noFill/>
                  </a:tcPr>
                </a:tc>
                <a:tc>
                  <a:txBody>
                    <a:bodyPr/>
                    <a:lstStyle/>
                    <a:p>
                      <a:r>
                        <a:rPr lang="en-US" dirty="0" smtClean="0"/>
                        <a:t>Host mismatch</a:t>
                      </a:r>
                      <a:endParaRPr lang="en-US" dirty="0"/>
                    </a:p>
                  </a:txBody>
                  <a:tcPr marL="68580" marR="68580">
                    <a:noFill/>
                  </a:tcPr>
                </a:tc>
              </a:tr>
              <a:tr h="5524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http://example.com:81/</a:t>
                      </a:r>
                    </a:p>
                  </a:txBody>
                  <a:tcPr marL="68580" marR="68580">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http://example.com/</a:t>
                      </a:r>
                    </a:p>
                  </a:txBody>
                  <a:tcPr marL="68580" marR="68580">
                    <a:noFill/>
                  </a:tcPr>
                </a:tc>
                <a:tc>
                  <a:txBody>
                    <a:bodyPr/>
                    <a:lstStyle/>
                    <a:p>
                      <a:r>
                        <a:rPr lang="en-US" dirty="0" smtClean="0"/>
                        <a:t>Port mismatch</a:t>
                      </a:r>
                      <a:endParaRPr lang="en-US" dirty="0"/>
                    </a:p>
                  </a:txBody>
                  <a:tcPr marL="68580" marR="68580">
                    <a:noFill/>
                  </a:tcPr>
                </a:tc>
              </a:tr>
            </a:tbl>
          </a:graphicData>
        </a:graphic>
      </p:graphicFrame>
    </p:spTree>
    <p:extLst>
      <p:ext uri="{BB962C8B-B14F-4D97-AF65-F5344CB8AC3E}">
        <p14:creationId xmlns:p14="http://schemas.microsoft.com/office/powerpoint/2010/main" val="666720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about externally hosted scripts?</a:t>
            </a:r>
            <a:endParaRPr lang="en-US" dirty="0"/>
          </a:p>
        </p:txBody>
      </p:sp>
      <p:sp>
        <p:nvSpPr>
          <p:cNvPr id="3" name="Content Placeholder 2"/>
          <p:cNvSpPr>
            <a:spLocks noGrp="1"/>
          </p:cNvSpPr>
          <p:nvPr>
            <p:ph idx="1"/>
          </p:nvPr>
        </p:nvSpPr>
        <p:spPr>
          <a:xfrm>
            <a:off x="457200" y="1600202"/>
            <a:ext cx="8229600" cy="4952999"/>
          </a:xfrm>
        </p:spPr>
        <p:txBody>
          <a:bodyPr>
            <a:normAutofit/>
          </a:bodyPr>
          <a:lstStyle/>
          <a:p>
            <a:pPr marL="0" indent="0">
              <a:buNone/>
            </a:pPr>
            <a:r>
              <a:rPr lang="en-US" sz="2800" dirty="0" smtClean="0">
                <a:latin typeface="+mj-lt"/>
                <a:cs typeface="Consolas" panose="020B0609020204030204" pitchFamily="49" charset="0"/>
              </a:rPr>
              <a:t>Say </a:t>
            </a:r>
            <a:r>
              <a:rPr lang="en-US" sz="2800" dirty="0">
                <a:latin typeface="+mj-lt"/>
                <a:cs typeface="Consolas" panose="020B0609020204030204" pitchFamily="49" charset="0"/>
              </a:rPr>
              <a:t>example.com loads the following JS</a:t>
            </a:r>
          </a:p>
          <a:p>
            <a:pPr marL="0" indent="0">
              <a:buNone/>
            </a:pPr>
            <a:endParaRPr lang="en-US" sz="2800" dirty="0">
              <a:latin typeface="Consolas" panose="020B0609020204030204" pitchFamily="49" charset="0"/>
              <a:cs typeface="Consolas" panose="020B0609020204030204" pitchFamily="49" charset="0"/>
            </a:endParaRPr>
          </a:p>
          <a:p>
            <a:pPr marL="0" indent="0">
              <a:buNone/>
            </a:pPr>
            <a:r>
              <a:rPr lang="en-US" sz="2800" dirty="0">
                <a:latin typeface="Consolas" panose="020B0609020204030204" pitchFamily="49" charset="0"/>
                <a:cs typeface="Consolas" panose="020B0609020204030204" pitchFamily="49" charset="0"/>
              </a:rPr>
              <a:t>&lt;script 	</a:t>
            </a:r>
            <a:r>
              <a:rPr lang="en-US" sz="2800" dirty="0" err="1">
                <a:latin typeface="Consolas" panose="020B0609020204030204" pitchFamily="49" charset="0"/>
                <a:cs typeface="Consolas" panose="020B0609020204030204" pitchFamily="49" charset="0"/>
              </a:rPr>
              <a:t>src</a:t>
            </a:r>
            <a:r>
              <a:rPr lang="en-US" sz="2800" dirty="0">
                <a:latin typeface="Consolas" panose="020B0609020204030204" pitchFamily="49" charset="0"/>
                <a:cs typeface="Consolas" panose="020B0609020204030204" pitchFamily="49" charset="0"/>
              </a:rPr>
              <a:t>="//ajax.googleapis.com/ajax/</a:t>
            </a:r>
            <a:br>
              <a:rPr lang="en-US" sz="2800" dirty="0">
                <a:latin typeface="Consolas" panose="020B0609020204030204" pitchFamily="49" charset="0"/>
                <a:cs typeface="Consolas" panose="020B0609020204030204" pitchFamily="49" charset="0"/>
              </a:rPr>
            </a:b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libs/</a:t>
            </a:r>
            <a:r>
              <a:rPr lang="en-US" sz="2800" dirty="0" err="1" smtClean="0">
                <a:latin typeface="Consolas" panose="020B0609020204030204" pitchFamily="49" charset="0"/>
                <a:cs typeface="Consolas" panose="020B0609020204030204" pitchFamily="49" charset="0"/>
              </a:rPr>
              <a:t>jquery</a:t>
            </a:r>
            <a:r>
              <a:rPr lang="en-US" sz="2800" dirty="0" smtClean="0">
                <a:latin typeface="Consolas" panose="020B0609020204030204" pitchFamily="49" charset="0"/>
                <a:cs typeface="Consolas" panose="020B0609020204030204" pitchFamily="49" charset="0"/>
              </a:rPr>
              <a:t>/1.10.2/jquery.min.js</a:t>
            </a:r>
            <a:r>
              <a:rPr lang="en-US" sz="2800" dirty="0">
                <a:latin typeface="Consolas" panose="020B0609020204030204" pitchFamily="49" charset="0"/>
                <a:cs typeface="Consolas" panose="020B0609020204030204" pitchFamily="49" charset="0"/>
              </a:rPr>
              <a:t>"&gt;</a:t>
            </a:r>
          </a:p>
          <a:p>
            <a:pPr marL="0" indent="0">
              <a:buNone/>
            </a:pPr>
            <a:r>
              <a:rPr lang="en-US" sz="2800" dirty="0">
                <a:latin typeface="Consolas" panose="020B0609020204030204" pitchFamily="49" charset="0"/>
                <a:cs typeface="Consolas" panose="020B0609020204030204" pitchFamily="49" charset="0"/>
              </a:rPr>
              <a:t>&lt;/script&gt;</a:t>
            </a:r>
          </a:p>
          <a:p>
            <a:pPr marL="0" indent="0">
              <a:buNone/>
            </a:pPr>
            <a:endParaRPr lang="en-US" sz="2800" dirty="0">
              <a:latin typeface="Consolas" panose="020B0609020204030204" pitchFamily="49" charset="0"/>
              <a:cs typeface="Consolas" panose="020B0609020204030204" pitchFamily="49" charset="0"/>
            </a:endParaRPr>
          </a:p>
          <a:p>
            <a:pPr marL="0" indent="0">
              <a:buNone/>
            </a:pPr>
            <a:r>
              <a:rPr lang="en-US" sz="2800" dirty="0">
                <a:solidFill>
                  <a:srgbClr val="4F81BE"/>
                </a:solidFill>
                <a:latin typeface="+mj-lt"/>
                <a:cs typeface="Consolas" panose="020B0609020204030204" pitchFamily="49" charset="0"/>
              </a:rPr>
              <a:t>Can it function normally in spite of SOP</a:t>
            </a:r>
            <a:r>
              <a:rPr lang="en-US" sz="2800" dirty="0" smtClean="0">
                <a:solidFill>
                  <a:srgbClr val="4F81BE"/>
                </a:solidFill>
                <a:latin typeface="+mj-lt"/>
                <a:cs typeface="Consolas" panose="020B0609020204030204" pitchFamily="49" charset="0"/>
              </a:rPr>
              <a:t>?</a:t>
            </a:r>
          </a:p>
          <a:p>
            <a:pPr marL="0" indent="0">
              <a:buNone/>
            </a:pPr>
            <a:r>
              <a:rPr lang="en-US" sz="2800" dirty="0" smtClean="0">
                <a:latin typeface="+mj-lt"/>
                <a:cs typeface="Consolas" panose="020B0609020204030204" pitchFamily="49" charset="0"/>
              </a:rPr>
              <a:t>Yes. The origin of this script is still example.com </a:t>
            </a:r>
          </a:p>
        </p:txBody>
      </p:sp>
    </p:spTree>
    <p:extLst>
      <p:ext uri="{BB962C8B-B14F-4D97-AF65-F5344CB8AC3E}">
        <p14:creationId xmlns:p14="http://schemas.microsoft.com/office/powerpoint/2010/main" val="2411976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SOP Complications</a:t>
            </a:r>
            <a:endParaRPr lang="en-US" dirty="0"/>
          </a:p>
        </p:txBody>
      </p:sp>
      <p:sp>
        <p:nvSpPr>
          <p:cNvPr id="3" name="Content Placeholder 2"/>
          <p:cNvSpPr>
            <a:spLocks noGrp="1"/>
          </p:cNvSpPr>
          <p:nvPr>
            <p:ph idx="1"/>
          </p:nvPr>
        </p:nvSpPr>
        <p:spPr/>
        <p:txBody>
          <a:bodyPr/>
          <a:lstStyle/>
          <a:p>
            <a:pPr marL="0" indent="0">
              <a:buNone/>
            </a:pPr>
            <a:r>
              <a:rPr lang="en-US" dirty="0" smtClean="0"/>
              <a:t>Subtly different policies for</a:t>
            </a:r>
          </a:p>
          <a:p>
            <a:pPr lvl="1"/>
            <a:r>
              <a:rPr lang="en-US" dirty="0" smtClean="0"/>
              <a:t>Cookies</a:t>
            </a:r>
          </a:p>
          <a:p>
            <a:pPr lvl="1"/>
            <a:r>
              <a:rPr lang="en-US" dirty="0" smtClean="0"/>
              <a:t>HTML5 storage</a:t>
            </a:r>
          </a:p>
          <a:p>
            <a:pPr lvl="1"/>
            <a:r>
              <a:rPr lang="en-US" dirty="0" smtClean="0"/>
              <a:t>Plugins</a:t>
            </a:r>
          </a:p>
          <a:p>
            <a:pPr lvl="1"/>
            <a:endParaRPr lang="en-US" dirty="0"/>
          </a:p>
          <a:p>
            <a:pPr marL="0" indent="0">
              <a:buNone/>
            </a:pPr>
            <a:r>
              <a:rPr lang="en-US" dirty="0" smtClean="0"/>
              <a:t>Ambiguities: different browsers, extensions, IP addresses… </a:t>
            </a:r>
            <a:endParaRPr lang="en-US" dirty="0"/>
          </a:p>
        </p:txBody>
      </p:sp>
    </p:spTree>
    <p:extLst>
      <p:ext uri="{BB962C8B-B14F-4D97-AF65-F5344CB8AC3E}">
        <p14:creationId xmlns:p14="http://schemas.microsoft.com/office/powerpoint/2010/main" val="3208851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problems with SOP</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r>
              <a:rPr lang="en-US" dirty="0" smtClean="0"/>
              <a:t>Hostnames not an accurate way to define trust boundaries</a:t>
            </a:r>
          </a:p>
          <a:p>
            <a:pPr lvl="1"/>
            <a:r>
              <a:rPr lang="en-US" sz="2400" dirty="0">
                <a:latin typeface="Consolas" panose="020B0609020204030204" pitchFamily="49" charset="0"/>
                <a:cs typeface="Consolas" panose="020B0609020204030204" pitchFamily="49" charset="0"/>
              </a:rPr>
              <a:t>webhost.com/~</a:t>
            </a:r>
            <a:r>
              <a:rPr lang="en-US" sz="2400" dirty="0" err="1">
                <a:latin typeface="Consolas" panose="020B0609020204030204" pitchFamily="49" charset="0"/>
                <a:cs typeface="Consolas" panose="020B0609020204030204" pitchFamily="49" charset="0"/>
              </a:rPr>
              <a:t>alice</a:t>
            </a:r>
            <a:r>
              <a:rPr lang="en-US" dirty="0" smtClean="0"/>
              <a:t>    </a:t>
            </a:r>
            <a:r>
              <a:rPr lang="en-US" dirty="0" err="1" smtClean="0"/>
              <a:t>vs</a:t>
            </a:r>
            <a:r>
              <a:rPr lang="en-US" dirty="0" smtClean="0"/>
              <a:t>    </a:t>
            </a:r>
            <a:r>
              <a:rPr lang="en-US" sz="2400" dirty="0">
                <a:latin typeface="Consolas" panose="020B0609020204030204" pitchFamily="49" charset="0"/>
                <a:cs typeface="Consolas" panose="020B0609020204030204" pitchFamily="49" charset="0"/>
              </a:rPr>
              <a:t>webhost.com/~bob</a:t>
            </a:r>
          </a:p>
          <a:p>
            <a:pPr lvl="1"/>
            <a:r>
              <a:rPr lang="en-US" sz="2400" dirty="0">
                <a:latin typeface="Consolas" panose="020B0609020204030204" pitchFamily="49" charset="0"/>
                <a:cs typeface="Consolas" panose="020B0609020204030204" pitchFamily="49" charset="0"/>
              </a:rPr>
              <a:t>login.example.com</a:t>
            </a:r>
            <a:r>
              <a:rPr lang="en-US" dirty="0" smtClean="0"/>
              <a:t>    </a:t>
            </a:r>
            <a:r>
              <a:rPr lang="en-US" dirty="0" err="1" smtClean="0"/>
              <a:t>vs</a:t>
            </a:r>
            <a:r>
              <a:rPr lang="en-US" dirty="0" smtClean="0"/>
              <a:t>    </a:t>
            </a:r>
            <a:r>
              <a:rPr lang="en-US" sz="2400" dirty="0">
                <a:latin typeface="Consolas" panose="020B0609020204030204" pitchFamily="49" charset="0"/>
                <a:cs typeface="Consolas" panose="020B0609020204030204" pitchFamily="49" charset="0"/>
              </a:rPr>
              <a:t>payments.example.com</a:t>
            </a:r>
          </a:p>
        </p:txBody>
      </p:sp>
    </p:spTree>
    <p:extLst>
      <p:ext uri="{BB962C8B-B14F-4D97-AF65-F5344CB8AC3E}">
        <p14:creationId xmlns:p14="http://schemas.microsoft.com/office/powerpoint/2010/main" val="3087285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Scripting (XSS)</a:t>
            </a:r>
            <a:endParaRPr lang="en-US" dirty="0"/>
          </a:p>
        </p:txBody>
      </p:sp>
      <p:sp>
        <p:nvSpPr>
          <p:cNvPr id="4" name="TextBox 3"/>
          <p:cNvSpPr txBox="1"/>
          <p:nvPr/>
        </p:nvSpPr>
        <p:spPr>
          <a:xfrm>
            <a:off x="4038600" y="1447800"/>
            <a:ext cx="4870244" cy="923330"/>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dirty="0" smtClean="0">
                <a:latin typeface="Consolas" panose="020B0609020204030204" pitchFamily="49" charset="0"/>
                <a:cs typeface="Consolas" panose="020B0609020204030204" pitchFamily="49" charset="0"/>
              </a:rPr>
              <a:t>&lt;?</a:t>
            </a:r>
            <a:r>
              <a:rPr lang="en-US" dirty="0" err="1" smtClean="0">
                <a:latin typeface="Consolas" panose="020B0609020204030204" pitchFamily="49" charset="0"/>
                <a:cs typeface="Consolas" panose="020B0609020204030204" pitchFamily="49" charset="0"/>
              </a:rPr>
              <a:t>php</a:t>
            </a:r>
            <a:endParaRPr lang="en-US" dirty="0" smtClean="0">
              <a:latin typeface="Consolas" panose="020B0609020204030204" pitchFamily="49" charset="0"/>
              <a:cs typeface="Consolas" panose="020B0609020204030204" pitchFamily="49" charset="0"/>
            </a:endParaRPr>
          </a:p>
          <a:p>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echo “Hello, ” . $_GET[“user”] . “!”;</a:t>
            </a:r>
            <a:endParaRPr lang="en-US" dirty="0">
              <a:latin typeface="Consolas" panose="020B0609020204030204" pitchFamily="49" charset="0"/>
              <a:cs typeface="Consolas" panose="020B0609020204030204" pitchFamily="49" charset="0"/>
            </a:endParaRPr>
          </a:p>
        </p:txBody>
      </p:sp>
      <p:pic>
        <p:nvPicPr>
          <p:cNvPr id="5"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1414" y="2716293"/>
            <a:ext cx="1066800" cy="21107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209800" y="3124200"/>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96654" y="2716054"/>
            <a:ext cx="2702984" cy="369332"/>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/?user=</a:t>
            </a:r>
            <a:r>
              <a:rPr lang="en-US" dirty="0" smtClean="0"/>
              <a:t>Bob </a:t>
            </a:r>
            <a:r>
              <a:rPr lang="en-US" dirty="0" smtClean="0">
                <a:solidFill>
                  <a:schemeClr val="accent3">
                    <a:lumMod val="75000"/>
                  </a:schemeClr>
                </a:solidFill>
              </a:rPr>
              <a:t>HTTP/1.1</a:t>
            </a:r>
            <a:endParaRPr lang="en-US" dirty="0">
              <a:solidFill>
                <a:srgbClr val="C00000"/>
              </a:solidFill>
            </a:endParaRPr>
          </a:p>
        </p:txBody>
      </p:sp>
      <p:cxnSp>
        <p:nvCxnSpPr>
          <p:cNvPr id="9" name="Straight Arrow Connector 8"/>
          <p:cNvCxnSpPr/>
          <p:nvPr/>
        </p:nvCxnSpPr>
        <p:spPr>
          <a:xfrm flipH="1">
            <a:off x="2245816" y="43434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05400" y="3373002"/>
            <a:ext cx="1911101"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t>Hello, Bob!</a:t>
            </a:r>
          </a:p>
        </p:txBody>
      </p:sp>
      <p:pic>
        <p:nvPicPr>
          <p:cNvPr id="11"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spTree>
    <p:extLst>
      <p:ext uri="{BB962C8B-B14F-4D97-AF65-F5344CB8AC3E}">
        <p14:creationId xmlns:p14="http://schemas.microsoft.com/office/powerpoint/2010/main" val="26564404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Scripting (XSS)</a:t>
            </a:r>
            <a:endParaRPr lang="en-US" dirty="0"/>
          </a:p>
        </p:txBody>
      </p:sp>
      <p:sp>
        <p:nvSpPr>
          <p:cNvPr id="4" name="TextBox 3"/>
          <p:cNvSpPr txBox="1"/>
          <p:nvPr/>
        </p:nvSpPr>
        <p:spPr>
          <a:xfrm>
            <a:off x="4038600" y="1447800"/>
            <a:ext cx="4870244" cy="923330"/>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dirty="0" smtClean="0">
                <a:latin typeface="Consolas" panose="020B0609020204030204" pitchFamily="49" charset="0"/>
                <a:cs typeface="Consolas" panose="020B0609020204030204" pitchFamily="49" charset="0"/>
              </a:rPr>
              <a:t>&lt;?</a:t>
            </a:r>
            <a:r>
              <a:rPr lang="en-US" dirty="0" err="1" smtClean="0">
                <a:latin typeface="Consolas" panose="020B0609020204030204" pitchFamily="49" charset="0"/>
                <a:cs typeface="Consolas" panose="020B0609020204030204" pitchFamily="49" charset="0"/>
              </a:rPr>
              <a:t>php</a:t>
            </a:r>
            <a:endParaRPr lang="en-US" dirty="0" smtClean="0">
              <a:latin typeface="Consolas" panose="020B0609020204030204" pitchFamily="49" charset="0"/>
              <a:cs typeface="Consolas" panose="020B0609020204030204" pitchFamily="49" charset="0"/>
            </a:endParaRPr>
          </a:p>
          <a:p>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echo “Hello, ” . $_GET[“user”] . “!”;</a:t>
            </a:r>
            <a:endParaRPr lang="en-US" dirty="0">
              <a:latin typeface="Consolas" panose="020B0609020204030204" pitchFamily="49" charset="0"/>
              <a:cs typeface="Consolas" panose="020B0609020204030204" pitchFamily="49" charset="0"/>
            </a:endParaRPr>
          </a:p>
        </p:txBody>
      </p:sp>
      <p:pic>
        <p:nvPicPr>
          <p:cNvPr id="5"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1414" y="2716293"/>
            <a:ext cx="1066800" cy="21107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209800" y="3124200"/>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96654" y="2716054"/>
            <a:ext cx="3536546" cy="369332"/>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/?user=</a:t>
            </a:r>
            <a:r>
              <a:rPr lang="en-US" dirty="0" smtClean="0"/>
              <a:t>&lt;u&gt;Bob&lt;/u&gt; </a:t>
            </a:r>
            <a:r>
              <a:rPr lang="en-US" dirty="0" smtClean="0">
                <a:solidFill>
                  <a:schemeClr val="accent3">
                    <a:lumMod val="75000"/>
                  </a:schemeClr>
                </a:solidFill>
              </a:rPr>
              <a:t>HTTP/1.1</a:t>
            </a:r>
            <a:endParaRPr lang="en-US" dirty="0">
              <a:solidFill>
                <a:srgbClr val="C00000"/>
              </a:solidFill>
            </a:endParaRPr>
          </a:p>
        </p:txBody>
      </p:sp>
      <p:cxnSp>
        <p:nvCxnSpPr>
          <p:cNvPr id="9" name="Straight Arrow Connector 8"/>
          <p:cNvCxnSpPr/>
          <p:nvPr/>
        </p:nvCxnSpPr>
        <p:spPr>
          <a:xfrm flipH="1">
            <a:off x="2245816" y="43434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105400" y="3373002"/>
            <a:ext cx="2046266"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t>Hello, &lt;u&gt;Bob&lt;/u&gt;!</a:t>
            </a:r>
          </a:p>
        </p:txBody>
      </p:sp>
      <p:pic>
        <p:nvPicPr>
          <p:cNvPr id="11"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spTree>
    <p:extLst>
      <p:ext uri="{BB962C8B-B14F-4D97-AF65-F5344CB8AC3E}">
        <p14:creationId xmlns:p14="http://schemas.microsoft.com/office/powerpoint/2010/main" val="1701943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Scripting (XSS)</a:t>
            </a:r>
            <a:endParaRPr lang="en-US" dirty="0"/>
          </a:p>
        </p:txBody>
      </p:sp>
      <p:sp>
        <p:nvSpPr>
          <p:cNvPr id="4" name="TextBox 3"/>
          <p:cNvSpPr txBox="1"/>
          <p:nvPr/>
        </p:nvSpPr>
        <p:spPr>
          <a:xfrm>
            <a:off x="4038600" y="1447800"/>
            <a:ext cx="4870244" cy="923330"/>
          </a:xfrm>
          <a:prstGeom prst="rect">
            <a:avLst/>
          </a:prstGeom>
          <a:solidFill>
            <a:schemeClr val="bg1">
              <a:lumMod val="95000"/>
            </a:schemeClr>
          </a:solidFill>
          <a:ln>
            <a:solidFill>
              <a:schemeClr val="bg2">
                <a:lumMod val="50000"/>
              </a:schemeClr>
            </a:solidFill>
            <a:prstDash val="dash"/>
          </a:ln>
        </p:spPr>
        <p:txBody>
          <a:bodyPr wrap="none" rtlCol="0">
            <a:spAutoFit/>
          </a:bodyPr>
          <a:lstStyle/>
          <a:p>
            <a:r>
              <a:rPr lang="en-US" dirty="0" smtClean="0">
                <a:latin typeface="Consolas" panose="020B0609020204030204" pitchFamily="49" charset="0"/>
                <a:cs typeface="Consolas" panose="020B0609020204030204" pitchFamily="49" charset="0"/>
              </a:rPr>
              <a:t>&lt;?</a:t>
            </a:r>
            <a:r>
              <a:rPr lang="en-US" dirty="0" err="1" smtClean="0">
                <a:latin typeface="Consolas" panose="020B0609020204030204" pitchFamily="49" charset="0"/>
                <a:cs typeface="Consolas" panose="020B0609020204030204" pitchFamily="49" charset="0"/>
              </a:rPr>
              <a:t>php</a:t>
            </a:r>
            <a:endParaRPr lang="en-US" dirty="0" smtClean="0">
              <a:latin typeface="Consolas" panose="020B0609020204030204" pitchFamily="49" charset="0"/>
              <a:cs typeface="Consolas" panose="020B0609020204030204" pitchFamily="49" charset="0"/>
            </a:endParaRPr>
          </a:p>
          <a:p>
            <a:endParaRPr lang="en-US" dirty="0" smtClean="0">
              <a:latin typeface="Consolas" panose="020B0609020204030204" pitchFamily="49" charset="0"/>
              <a:cs typeface="Consolas" panose="020B0609020204030204" pitchFamily="49" charset="0"/>
            </a:endParaRPr>
          </a:p>
          <a:p>
            <a:r>
              <a:rPr lang="en-US" dirty="0" smtClean="0">
                <a:latin typeface="Consolas" panose="020B0609020204030204" pitchFamily="49" charset="0"/>
                <a:cs typeface="Consolas" panose="020B0609020204030204" pitchFamily="49" charset="0"/>
              </a:rPr>
              <a:t>echo “Hello, ” . $_GET[“user”] . “!”;</a:t>
            </a:r>
            <a:endParaRPr lang="en-US" dirty="0">
              <a:latin typeface="Consolas" panose="020B0609020204030204" pitchFamily="49" charset="0"/>
              <a:cs typeface="Consolas" panose="020B0609020204030204" pitchFamily="49" charset="0"/>
            </a:endParaRPr>
          </a:p>
        </p:txBody>
      </p:sp>
      <p:pic>
        <p:nvPicPr>
          <p:cNvPr id="5" name="Picture 3" descr="C:\Documents and Settings\Eric\Local Settings\Temporary Internet Files\Content.IE5\BHIGFSU1\MC910216349[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Documents and Settings\Eric\Local Settings\Temporary Internet Files\Content.IE5\CV070PCD\MC900435242[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1414" y="2716293"/>
            <a:ext cx="1066800" cy="211074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2209800" y="3124200"/>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96654" y="2716054"/>
            <a:ext cx="5043175" cy="369332"/>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/?user=</a:t>
            </a:r>
            <a:r>
              <a:rPr lang="en-US" dirty="0" smtClean="0"/>
              <a:t>&lt;script&gt;alert(‘XSS’)&lt;/script&gt; </a:t>
            </a:r>
            <a:r>
              <a:rPr lang="en-US" dirty="0" smtClean="0">
                <a:solidFill>
                  <a:schemeClr val="accent3">
                    <a:lumMod val="75000"/>
                  </a:schemeClr>
                </a:solidFill>
              </a:rPr>
              <a:t>HTTP/1.1</a:t>
            </a:r>
            <a:endParaRPr lang="en-US" dirty="0">
              <a:solidFill>
                <a:srgbClr val="C00000"/>
              </a:solidFill>
            </a:endParaRPr>
          </a:p>
        </p:txBody>
      </p:sp>
      <p:cxnSp>
        <p:nvCxnSpPr>
          <p:cNvPr id="9" name="Straight Arrow Connector 8"/>
          <p:cNvCxnSpPr/>
          <p:nvPr/>
        </p:nvCxnSpPr>
        <p:spPr>
          <a:xfrm flipH="1">
            <a:off x="2245816" y="43434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33800" y="3373002"/>
            <a:ext cx="3552896"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t>Hello, &lt;script&gt;alert(‘XSS’)&lt;/script&gt;!</a:t>
            </a:r>
          </a:p>
        </p:txBody>
      </p:sp>
      <p:pic>
        <p:nvPicPr>
          <p:cNvPr id="11"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9272" y="3536547"/>
            <a:ext cx="468227" cy="468227"/>
          </a:xfrm>
          <a:prstGeom prst="rect">
            <a:avLst/>
          </a:prstGeom>
        </p:spPr>
      </p:pic>
      <p:sp>
        <p:nvSpPr>
          <p:cNvPr id="12" name="Rectangular Callout 11"/>
          <p:cNvSpPr/>
          <p:nvPr/>
        </p:nvSpPr>
        <p:spPr>
          <a:xfrm>
            <a:off x="267733" y="2413667"/>
            <a:ext cx="2209800" cy="983397"/>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http://vuln.com/ says:</a:t>
            </a:r>
            <a:br>
              <a:rPr lang="en-US" dirty="0" smtClean="0">
                <a:solidFill>
                  <a:schemeClr val="tx1"/>
                </a:solidFill>
              </a:rPr>
            </a:br>
            <a:r>
              <a:rPr lang="en-US" dirty="0" smtClean="0"/>
              <a:t/>
            </a:r>
            <a:br>
              <a:rPr lang="en-US" dirty="0" smtClean="0"/>
            </a:br>
            <a:r>
              <a:rPr lang="en-US" dirty="0" smtClean="0">
                <a:solidFill>
                  <a:schemeClr val="tx1"/>
                </a:solidFill>
              </a:rPr>
              <a:t>XSS</a:t>
            </a:r>
            <a:endParaRPr lang="en-US" dirty="0">
              <a:solidFill>
                <a:schemeClr val="tx1"/>
              </a:solidFill>
            </a:endParaRPr>
          </a:p>
        </p:txBody>
      </p:sp>
      <p:pic>
        <p:nvPicPr>
          <p:cNvPr id="13" name="Picture 12" descr="C:\Documents and Settings\Eric\Local Settings\Temporary Internet Files\Content.IE5\J3WCMIIA\MC900349121[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600200" y="4942472"/>
            <a:ext cx="726756" cy="6835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315577" y="5181600"/>
            <a:ext cx="4982261" cy="646331"/>
          </a:xfrm>
          <a:prstGeom prst="rect">
            <a:avLst/>
          </a:prstGeom>
          <a:noFill/>
        </p:spPr>
        <p:txBody>
          <a:bodyPr wrap="none" rtlCol="0">
            <a:spAutoFit/>
          </a:bodyPr>
          <a:lstStyle/>
          <a:p>
            <a:r>
              <a:rPr lang="en-US" dirty="0" smtClean="0"/>
              <a:t>Click me!!!</a:t>
            </a:r>
            <a:br>
              <a:rPr lang="en-US" dirty="0" smtClean="0"/>
            </a:br>
            <a:r>
              <a:rPr lang="en-US" dirty="0" smtClean="0">
                <a:solidFill>
                  <a:srgbClr val="FF0000"/>
                </a:solidFill>
              </a:rPr>
              <a:t>http://vuln.com/?user=&lt;script&gt;alert(‘XSS’)&lt;/script&gt;</a:t>
            </a:r>
            <a:endParaRPr lang="en-US" dirty="0">
              <a:solidFill>
                <a:srgbClr val="FF0000"/>
              </a:solidFill>
            </a:endParaRPr>
          </a:p>
        </p:txBody>
      </p:sp>
    </p:spTree>
    <p:extLst>
      <p:ext uri="{BB962C8B-B14F-4D97-AF65-F5344CB8AC3E}">
        <p14:creationId xmlns:p14="http://schemas.microsoft.com/office/powerpoint/2010/main" val="223399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a:t>
            </a:r>
            <a:r>
              <a:rPr lang="en-US" dirty="0"/>
              <a:t>O</a:t>
            </a:r>
            <a:r>
              <a:rPr lang="en-US" dirty="0" smtClean="0"/>
              <a:t>rigin </a:t>
            </a:r>
            <a:r>
              <a:rPr lang="en-US" dirty="0"/>
              <a:t>P</a:t>
            </a:r>
            <a:r>
              <a:rPr lang="en-US" dirty="0" smtClean="0"/>
              <a:t>olicy </a:t>
            </a:r>
            <a:endParaRPr lang="en-US" dirty="0"/>
          </a:p>
        </p:txBody>
      </p:sp>
      <p:sp>
        <p:nvSpPr>
          <p:cNvPr id="3" name="Content Placeholder 2"/>
          <p:cNvSpPr>
            <a:spLocks noGrp="1"/>
          </p:cNvSpPr>
          <p:nvPr>
            <p:ph idx="1"/>
          </p:nvPr>
        </p:nvSpPr>
        <p:spPr/>
        <p:txBody>
          <a:bodyPr/>
          <a:lstStyle/>
          <a:p>
            <a:r>
              <a:rPr lang="en-US" dirty="0" smtClean="0"/>
              <a:t>Multiple pages from same site aren’t isolated </a:t>
            </a:r>
          </a:p>
          <a:p>
            <a:pPr>
              <a:buNone/>
            </a:pPr>
            <a:endParaRPr lang="en-US" dirty="0"/>
          </a:p>
        </p:txBody>
      </p:sp>
      <p:pic>
        <p:nvPicPr>
          <p:cNvPr id="5" name="Picture 4"/>
          <p:cNvPicPr>
            <a:picLocks noChangeAspect="1"/>
          </p:cNvPicPr>
          <p:nvPr/>
        </p:nvPicPr>
        <p:blipFill>
          <a:blip r:embed="rId2"/>
          <a:stretch>
            <a:fillRect/>
          </a:stretch>
        </p:blipFill>
        <p:spPr>
          <a:xfrm>
            <a:off x="730250" y="2273415"/>
            <a:ext cx="6214957" cy="4448060"/>
          </a:xfrm>
          <a:prstGeom prst="rect">
            <a:avLst/>
          </a:prstGeom>
        </p:spPr>
      </p:pic>
    </p:spTree>
    <p:extLst>
      <p:ext uri="{BB962C8B-B14F-4D97-AF65-F5344CB8AC3E}">
        <p14:creationId xmlns:p14="http://schemas.microsoft.com/office/powerpoint/2010/main" val="115817061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0270"/>
          </a:xfrm>
        </p:spPr>
        <p:txBody>
          <a:bodyPr>
            <a:normAutofit/>
          </a:bodyPr>
          <a:lstStyle/>
          <a:p>
            <a:r>
              <a:rPr lang="en-US" dirty="0" smtClean="0"/>
              <a:t>Review: Same-Origin Policy</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99258"/>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057228"/>
            <a:ext cx="1487908" cy="646331"/>
          </a:xfrm>
          <a:prstGeom prst="rect">
            <a:avLst/>
          </a:prstGeom>
          <a:noFill/>
        </p:spPr>
        <p:txBody>
          <a:bodyPr wrap="none" rtlCol="0">
            <a:spAutoFit/>
          </a:bodyPr>
          <a:lstStyle/>
          <a:p>
            <a:pPr algn="ctr"/>
            <a:r>
              <a:rPr lang="en-US" dirty="0" smtClean="0">
                <a:solidFill>
                  <a:schemeClr val="accent2">
                    <a:lumMod val="50000"/>
                  </a:schemeClr>
                </a:solidFill>
              </a:rPr>
              <a:t>(evil!)</a:t>
            </a:r>
            <a:br>
              <a:rPr lang="en-US" dirty="0" smtClean="0">
                <a:solidFill>
                  <a:schemeClr val="accent2">
                    <a:lumMod val="50000"/>
                  </a:schemeClr>
                </a:solidFill>
              </a:rPr>
            </a:br>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45816" y="3920316"/>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31952" y="2111718"/>
            <a:ext cx="3321743" cy="1754326"/>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&lt;script&gt;</a:t>
            </a:r>
            <a:br>
              <a:rPr lang="en-US" dirty="0" smtClean="0">
                <a:solidFill>
                  <a:schemeClr val="accent1"/>
                </a:solidFill>
              </a:rPr>
            </a:br>
            <a:r>
              <a:rPr lang="en-US" dirty="0" smtClean="0">
                <a:solidFill>
                  <a:schemeClr val="accent1"/>
                </a:solidFill>
              </a:rPr>
              <a:t>$.get(‘http://</a:t>
            </a:r>
            <a:r>
              <a:rPr lang="en-US" dirty="0" smtClean="0">
                <a:solidFill>
                  <a:srgbClr val="C00000"/>
                </a:solidFill>
              </a:rPr>
              <a:t>gmail.com</a:t>
            </a:r>
            <a:r>
              <a:rPr lang="en-US" dirty="0" smtClean="0">
                <a:solidFill>
                  <a:schemeClr val="accent1"/>
                </a:solidFill>
              </a:rPr>
              <a:t>/</a:t>
            </a:r>
            <a:r>
              <a:rPr lang="en-US" dirty="0" err="1" smtClean="0">
                <a:solidFill>
                  <a:schemeClr val="accent1"/>
                </a:solidFill>
              </a:rPr>
              <a:t>msgs.json</a:t>
            </a:r>
            <a:r>
              <a:rPr lang="en-US" dirty="0" smtClean="0">
                <a:solidFill>
                  <a:schemeClr val="accent1"/>
                </a:solidFill>
              </a:rPr>
              <a:t>’,</a:t>
            </a:r>
          </a:p>
          <a:p>
            <a:r>
              <a:rPr lang="en-US" dirty="0">
                <a:solidFill>
                  <a:schemeClr val="accent1"/>
                </a:solidFill>
              </a:rPr>
              <a:t> </a:t>
            </a:r>
            <a:r>
              <a:rPr lang="en-US" dirty="0" smtClean="0">
                <a:solidFill>
                  <a:schemeClr val="accent1"/>
                </a:solidFill>
              </a:rPr>
              <a:t>    function (data) { alert(data); }</a:t>
            </a:r>
            <a:endParaRPr lang="en-US" dirty="0">
              <a:solidFill>
                <a:schemeClr val="accent1"/>
              </a:solidFill>
            </a:endParaRPr>
          </a:p>
          <a:p>
            <a:r>
              <a:rPr lang="en-US" dirty="0" smtClean="0">
                <a:solidFill>
                  <a:schemeClr val="accent1"/>
                </a:solidFill>
              </a:rPr>
              <a:t>&lt;/script&gt;</a:t>
            </a:r>
          </a:p>
        </p:txBody>
      </p:sp>
      <p:cxnSp>
        <p:nvCxnSpPr>
          <p:cNvPr id="20" name="Straight Arrow Connector 19"/>
          <p:cNvCxnSpPr/>
          <p:nvPr/>
        </p:nvCxnSpPr>
        <p:spPr>
          <a:xfrm>
            <a:off x="2227746" y="51021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419600"/>
            <a:ext cx="2598788"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msgs.json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6173956"/>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5214414"/>
            <a:ext cx="3467265" cy="923330"/>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 </a:t>
            </a:r>
            <a:r>
              <a:rPr lang="en-US" dirty="0" err="1" smtClean="0">
                <a:solidFill>
                  <a:srgbClr val="C00000"/>
                </a:solidFill>
              </a:rPr>
              <a:t>new_msgs</a:t>
            </a:r>
            <a:r>
              <a:rPr lang="en-US" dirty="0" smtClean="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43800" y="4355068"/>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742840"/>
            <a:ext cx="609960" cy="609960"/>
          </a:xfrm>
          <a:prstGeom prst="rect">
            <a:avLst/>
          </a:prstGeom>
        </p:spPr>
      </p:pic>
      <p:pic>
        <p:nvPicPr>
          <p:cNvPr id="25"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5827110"/>
            <a:ext cx="621268" cy="6212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3" descr="C:\Documents and Settings\Eric\Local Settings\Temporary Internet Files\Content.IE5\J3WCMIIA\MC900349121[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87080" y="2288247"/>
            <a:ext cx="752120" cy="683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8806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297180" y="2453640"/>
            <a:ext cx="2601659" cy="923330"/>
          </a:xfrm>
          <a:prstGeom prst="rect">
            <a:avLst/>
          </a:prstGeom>
          <a:noFill/>
          <a:ln>
            <a:solidFill>
              <a:srgbClr val="C00000"/>
            </a:solidFill>
          </a:ln>
        </p:spPr>
        <p:txBody>
          <a:bodyPr wrap="square" rtlCol="0">
            <a:spAutoFit/>
          </a:bodyPr>
          <a:lstStyle/>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p:txBody>
      </p:sp>
      <p:sp>
        <p:nvSpPr>
          <p:cNvPr id="28" name="TextBox 27"/>
          <p:cNvSpPr txBox="1"/>
          <p:nvPr/>
        </p:nvSpPr>
        <p:spPr>
          <a:xfrm>
            <a:off x="293942" y="2454654"/>
            <a:ext cx="2601659" cy="830997"/>
          </a:xfrm>
          <a:prstGeom prst="rect">
            <a:avLst/>
          </a:prstGeom>
          <a:noFill/>
          <a:ln>
            <a:solidFill>
              <a:srgbClr val="C00000"/>
            </a:solidFill>
          </a:ln>
        </p:spPr>
        <p:txBody>
          <a:bodyPr wrap="square" rtlCol="0">
            <a:spAutoFit/>
          </a:bodyPr>
          <a:lstStyle/>
          <a:p>
            <a:r>
              <a:rPr lang="en-US" sz="1600" dirty="0" smtClean="0">
                <a:solidFill>
                  <a:srgbClr val="FFC000"/>
                </a:solidFill>
              </a:rPr>
              <a:t>$.get(‘http://gmail.com/</a:t>
            </a:r>
            <a:br>
              <a:rPr lang="en-US" sz="1600" dirty="0" smtClean="0">
                <a:solidFill>
                  <a:srgbClr val="FFC000"/>
                </a:solidFill>
              </a:rPr>
            </a:br>
            <a:r>
              <a:rPr lang="en-US" sz="1600" dirty="0" err="1" smtClean="0">
                <a:solidFill>
                  <a:srgbClr val="FFC000"/>
                </a:solidFill>
              </a:rPr>
              <a:t>msgs.json</a:t>
            </a:r>
            <a:r>
              <a:rPr lang="en-US" sz="1600" dirty="0" smtClean="0">
                <a:solidFill>
                  <a:srgbClr val="FFC000"/>
                </a:solidFill>
              </a:rPr>
              <a:t>’, function (data)  </a:t>
            </a:r>
            <a:br>
              <a:rPr lang="en-US" sz="1600" dirty="0" smtClean="0">
                <a:solidFill>
                  <a:srgbClr val="FFC000"/>
                </a:solidFill>
              </a:rPr>
            </a:br>
            <a:r>
              <a:rPr lang="en-US" sz="1600" dirty="0" smtClean="0">
                <a:solidFill>
                  <a:srgbClr val="FFC000"/>
                </a:solidFill>
              </a:rPr>
              <a:t>       { alert(data); })</a:t>
            </a:r>
            <a:endParaRPr lang="en-US" sz="1600" dirty="0" smtClean="0">
              <a:solidFill>
                <a:srgbClr val="C00000"/>
              </a:solidFill>
            </a:endParaRPr>
          </a:p>
        </p:txBody>
      </p:sp>
      <p:sp>
        <p:nvSpPr>
          <p:cNvPr id="29" name="Rectangle 28"/>
          <p:cNvSpPr/>
          <p:nvPr/>
        </p:nvSpPr>
        <p:spPr>
          <a:xfrm>
            <a:off x="96615" y="1959301"/>
            <a:ext cx="2875186" cy="146969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329" y="1752600"/>
            <a:ext cx="430582" cy="430582"/>
          </a:xfrm>
          <a:prstGeom prst="rect">
            <a:avLst/>
          </a:prstGeom>
        </p:spPr>
      </p:pic>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2164013"/>
            <a:ext cx="484608" cy="484608"/>
          </a:xfrm>
          <a:prstGeom prst="rect">
            <a:avLst/>
          </a:prstGeom>
        </p:spPr>
      </p:pic>
      <p:sp>
        <p:nvSpPr>
          <p:cNvPr id="2" name="Title 1"/>
          <p:cNvSpPr>
            <a:spLocks noGrp="1"/>
          </p:cNvSpPr>
          <p:nvPr>
            <p:ph type="title"/>
          </p:nvPr>
        </p:nvSpPr>
        <p:spPr/>
        <p:txBody>
          <a:bodyPr/>
          <a:lstStyle/>
          <a:p>
            <a:r>
              <a:rPr lang="en-US" dirty="0" smtClean="0"/>
              <a:t>Cross-Site Scripting (XSS) Attack</a:t>
            </a:r>
            <a:endParaRPr lang="en-US" dirty="0"/>
          </a:p>
        </p:txBody>
      </p:sp>
      <p:pic>
        <p:nvPicPr>
          <p:cNvPr id="17" name="Content Placeholder 16"/>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01752" y="1699258"/>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8992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192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057228"/>
            <a:ext cx="1487908" cy="646331"/>
          </a:xfrm>
          <a:prstGeom prst="rect">
            <a:avLst/>
          </a:prstGeom>
          <a:noFill/>
        </p:spPr>
        <p:txBody>
          <a:bodyPr wrap="none" rtlCol="0">
            <a:spAutoFit/>
          </a:bodyPr>
          <a:lstStyle/>
          <a:p>
            <a:pPr algn="ctr"/>
            <a:r>
              <a:rPr lang="en-US" dirty="0" smtClean="0">
                <a:solidFill>
                  <a:schemeClr val="accent2">
                    <a:lumMod val="50000"/>
                  </a:schemeClr>
                </a:solidFill>
              </a:rPr>
              <a:t>(evil!)</a:t>
            </a:r>
            <a:br>
              <a:rPr lang="en-US" dirty="0" smtClean="0">
                <a:solidFill>
                  <a:schemeClr val="accent2">
                    <a:lumMod val="50000"/>
                  </a:schemeClr>
                </a:solidFill>
              </a:rPr>
            </a:br>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45816" y="3844116"/>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48000" y="2035518"/>
            <a:ext cx="4449295" cy="1754326"/>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&lt;iframe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/?user</a:t>
            </a:r>
            <a:r>
              <a:rPr lang="en-US" dirty="0" smtClean="0">
                <a:solidFill>
                  <a:srgbClr val="FFC000"/>
                </a:solidFill>
              </a:rPr>
              <a:t>=&lt;script&gt;</a:t>
            </a:r>
            <a:br>
              <a:rPr lang="en-US" dirty="0" smtClean="0">
                <a:solidFill>
                  <a:srgbClr val="FFC000"/>
                </a:solidFill>
              </a:rPr>
            </a:br>
            <a:r>
              <a:rPr lang="en-US" dirty="0" smtClean="0">
                <a:solidFill>
                  <a:srgbClr val="FFC000"/>
                </a:solidFill>
              </a:rPr>
              <a:t>        $.get(‘http://gmail.com/</a:t>
            </a:r>
            <a:r>
              <a:rPr lang="en-US" dirty="0" err="1" smtClean="0">
                <a:solidFill>
                  <a:srgbClr val="FFC000"/>
                </a:solidFill>
              </a:rPr>
              <a:t>msgs.json</a:t>
            </a:r>
            <a:r>
              <a:rPr lang="en-US" dirty="0" smtClean="0">
                <a:solidFill>
                  <a:srgbClr val="FFC000"/>
                </a:solidFill>
              </a:rPr>
              <a:t>’, </a:t>
            </a:r>
            <a:br>
              <a:rPr lang="en-US" dirty="0" smtClean="0">
                <a:solidFill>
                  <a:srgbClr val="FFC000"/>
                </a:solidFill>
              </a:rPr>
            </a:br>
            <a:r>
              <a:rPr lang="en-US" dirty="0" smtClean="0">
                <a:solidFill>
                  <a:srgbClr val="FFC000"/>
                </a:solidFill>
              </a:rPr>
              <a:t>               function (data) { alert(data); })</a:t>
            </a:r>
            <a:br>
              <a:rPr lang="en-US" dirty="0" smtClean="0">
                <a:solidFill>
                  <a:srgbClr val="FFC000"/>
                </a:solidFill>
              </a:rPr>
            </a:br>
            <a:r>
              <a:rPr lang="en-US" dirty="0" smtClean="0">
                <a:solidFill>
                  <a:srgbClr val="FFC000"/>
                </a:solidFill>
              </a:rPr>
              <a:t>     &lt;/script&gt;</a:t>
            </a:r>
            <a:r>
              <a:rPr lang="en-US" dirty="0" smtClean="0">
                <a:solidFill>
                  <a:schemeClr val="accent1"/>
                </a:solidFill>
              </a:rPr>
              <a:t>”&gt;&lt;/iframe&gt;</a:t>
            </a:r>
          </a:p>
        </p:txBody>
      </p:sp>
      <p:cxnSp>
        <p:nvCxnSpPr>
          <p:cNvPr id="20" name="Straight Arrow Connector 19"/>
          <p:cNvCxnSpPr/>
          <p:nvPr/>
        </p:nvCxnSpPr>
        <p:spPr>
          <a:xfrm>
            <a:off x="2227746" y="476280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080260"/>
            <a:ext cx="4929555"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/?user=</a:t>
            </a:r>
            <a:r>
              <a:rPr lang="en-US" dirty="0" smtClean="0">
                <a:solidFill>
                  <a:srgbClr val="FFC000"/>
                </a:solidFill>
              </a:rPr>
              <a:t>&lt;script&gt;$.get(‘ … &lt;/script&gt; </a:t>
            </a:r>
            <a:r>
              <a:rPr lang="en-US" dirty="0" smtClean="0">
                <a:solidFill>
                  <a:schemeClr val="accent3">
                    <a:lumMod val="75000"/>
                  </a:schemeClr>
                </a:solidFill>
              </a:rPr>
              <a:t>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6400800"/>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48000" y="4875074"/>
            <a:ext cx="4361251" cy="1477328"/>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Hello, </a:t>
            </a:r>
            <a:r>
              <a:rPr lang="en-US" dirty="0" smtClean="0">
                <a:solidFill>
                  <a:srgbClr val="FFC000"/>
                </a:solidFill>
              </a:rPr>
              <a:t>&lt;script&gt;$.get(‘http://gmail.com/</a:t>
            </a:r>
            <a:r>
              <a:rPr lang="en-US" dirty="0" err="1" smtClean="0">
                <a:solidFill>
                  <a:srgbClr val="FFC000"/>
                </a:solidFill>
              </a:rPr>
              <a:t>msgs.json</a:t>
            </a:r>
            <a:r>
              <a:rPr lang="en-US" dirty="0" smtClean="0">
                <a:solidFill>
                  <a:srgbClr val="FFC000"/>
                </a:solidFill>
              </a:rPr>
              <a:t>’, </a:t>
            </a:r>
            <a:r>
              <a:rPr lang="en-US" dirty="0">
                <a:solidFill>
                  <a:srgbClr val="FFC000"/>
                </a:solidFill>
              </a:rPr>
              <a:t> </a:t>
            </a:r>
            <a:r>
              <a:rPr lang="en-US" dirty="0" smtClean="0">
                <a:solidFill>
                  <a:srgbClr val="FFC000"/>
                </a:solidFill>
              </a:rPr>
              <a:t/>
            </a:r>
            <a:br>
              <a:rPr lang="en-US" dirty="0" smtClean="0">
                <a:solidFill>
                  <a:srgbClr val="FFC000"/>
                </a:solidFill>
              </a:rPr>
            </a:br>
            <a:r>
              <a:rPr lang="en-US" dirty="0" smtClean="0">
                <a:solidFill>
                  <a:srgbClr val="FFC000"/>
                </a:solidFill>
              </a:rPr>
              <a:t>       function (data) { alert(data); })</a:t>
            </a:r>
            <a:r>
              <a:rPr lang="en-US" dirty="0">
                <a:solidFill>
                  <a:srgbClr val="FFC000"/>
                </a:solidFill>
              </a:rPr>
              <a:t> </a:t>
            </a:r>
            <a:r>
              <a:rPr lang="en-US" dirty="0" smtClean="0">
                <a:solidFill>
                  <a:srgbClr val="FFC000"/>
                </a:solidFill>
              </a:rPr>
              <a:t>&lt;/script&gt;</a:t>
            </a:r>
            <a:endParaRPr lang="en-US" dirty="0" smtClean="0">
              <a:solidFill>
                <a:srgbClr val="C00000"/>
              </a:solidFill>
            </a:endParaRPr>
          </a:p>
        </p:txBody>
      </p:sp>
      <p:pic>
        <p:nvPicPr>
          <p:cNvPr id="18" name="Picture 3" descr="C:\Documents and Settings\Eric\Local Settings\Temporary Internet Files\Content.IE5\CV070PCD\MC900435242[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43800" y="4355068"/>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63572" y="2742840"/>
            <a:ext cx="609960" cy="609960"/>
          </a:xfrm>
          <a:prstGeom prst="rect">
            <a:avLst/>
          </a:prstGeom>
        </p:spPr>
      </p:pic>
      <p:pic>
        <p:nvPicPr>
          <p:cNvPr id="26"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87080" y="2288247"/>
            <a:ext cx="752120" cy="68355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162128" y="5906623"/>
            <a:ext cx="419272" cy="41797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698065" y="3058651"/>
            <a:ext cx="425783" cy="4179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3" descr="C:\Documents and Settings\Eric\Local Settings\Temporary Internet Files\Content.IE5\J3WCMIIA\MC900349121[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380892" y="2971800"/>
            <a:ext cx="425783" cy="417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4302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28" grpId="0" animBg="1"/>
      <p:bldP spid="29" grpId="0" animBg="1"/>
      <p:bldP spid="21"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Cross-Site Scripting (XSS) Attack</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99258"/>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8992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192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45816" y="3844116"/>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048000" y="2035518"/>
            <a:ext cx="4449295" cy="1754326"/>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&lt;iframe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/?user</a:t>
            </a:r>
            <a:r>
              <a:rPr lang="en-US" dirty="0" smtClean="0">
                <a:solidFill>
                  <a:srgbClr val="FFC000"/>
                </a:solidFill>
              </a:rPr>
              <a:t>=&lt;script&gt;</a:t>
            </a:r>
            <a:br>
              <a:rPr lang="en-US" dirty="0" smtClean="0">
                <a:solidFill>
                  <a:srgbClr val="FFC000"/>
                </a:solidFill>
              </a:rPr>
            </a:br>
            <a:r>
              <a:rPr lang="en-US" dirty="0" smtClean="0">
                <a:solidFill>
                  <a:srgbClr val="FFC000"/>
                </a:solidFill>
              </a:rPr>
              <a:t>        $.get(‘http://gmail.com/</a:t>
            </a:r>
            <a:r>
              <a:rPr lang="en-US" dirty="0" err="1" smtClean="0">
                <a:solidFill>
                  <a:srgbClr val="FFC000"/>
                </a:solidFill>
              </a:rPr>
              <a:t>msgs.json</a:t>
            </a:r>
            <a:r>
              <a:rPr lang="en-US" dirty="0" smtClean="0">
                <a:solidFill>
                  <a:srgbClr val="FFC000"/>
                </a:solidFill>
              </a:rPr>
              <a:t>’, </a:t>
            </a:r>
            <a:br>
              <a:rPr lang="en-US" dirty="0" smtClean="0">
                <a:solidFill>
                  <a:srgbClr val="FFC000"/>
                </a:solidFill>
              </a:rPr>
            </a:br>
            <a:r>
              <a:rPr lang="en-US" dirty="0" smtClean="0">
                <a:solidFill>
                  <a:srgbClr val="FFC000"/>
                </a:solidFill>
              </a:rPr>
              <a:t>               function (data) { alert(data); })</a:t>
            </a:r>
            <a:br>
              <a:rPr lang="en-US" dirty="0" smtClean="0">
                <a:solidFill>
                  <a:srgbClr val="FFC000"/>
                </a:solidFill>
              </a:rPr>
            </a:br>
            <a:r>
              <a:rPr lang="en-US" dirty="0" smtClean="0">
                <a:solidFill>
                  <a:srgbClr val="FFC000"/>
                </a:solidFill>
              </a:rPr>
              <a:t>     &lt;/script&gt;</a:t>
            </a:r>
            <a:r>
              <a:rPr lang="en-US" dirty="0" smtClean="0">
                <a:solidFill>
                  <a:schemeClr val="accent1"/>
                </a:solidFill>
              </a:rPr>
              <a:t>”&gt;&lt;/iframe&gt;</a:t>
            </a:r>
          </a:p>
        </p:txBody>
      </p:sp>
      <p:cxnSp>
        <p:nvCxnSpPr>
          <p:cNvPr id="20" name="Straight Arrow Connector 19"/>
          <p:cNvCxnSpPr/>
          <p:nvPr/>
        </p:nvCxnSpPr>
        <p:spPr>
          <a:xfrm>
            <a:off x="2227746" y="476280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080260"/>
            <a:ext cx="2598788"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msgs.json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5867400"/>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48000" y="4875074"/>
            <a:ext cx="4361251" cy="923330"/>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 </a:t>
            </a:r>
            <a:r>
              <a:rPr lang="en-US" dirty="0" err="1" smtClean="0">
                <a:solidFill>
                  <a:srgbClr val="C00000"/>
                </a:solidFill>
              </a:rPr>
              <a:t>new_msgs</a:t>
            </a:r>
            <a:r>
              <a:rPr lang="en-US" dirty="0" smtClean="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43800" y="4355068"/>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742840"/>
            <a:ext cx="609960" cy="609960"/>
          </a:xfrm>
          <a:prstGeom prst="rect">
            <a:avLst/>
          </a:prstGeom>
        </p:spPr>
      </p:pic>
      <p:pic>
        <p:nvPicPr>
          <p:cNvPr id="26"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87080" y="2288247"/>
            <a:ext cx="752120" cy="68355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3698065" y="3058651"/>
            <a:ext cx="425783" cy="4179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09800" y="1171016"/>
            <a:ext cx="5391952" cy="279138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7180" y="2453640"/>
            <a:ext cx="2601659" cy="923330"/>
          </a:xfrm>
          <a:prstGeom prst="rect">
            <a:avLst/>
          </a:prstGeom>
          <a:noFill/>
          <a:ln>
            <a:solidFill>
              <a:srgbClr val="C00000"/>
            </a:solidFill>
          </a:ln>
        </p:spPr>
        <p:txBody>
          <a:bodyPr wrap="square" rtlCol="0">
            <a:spAutoFit/>
          </a:bodyPr>
          <a:lstStyle/>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p:txBody>
      </p:sp>
      <p:sp>
        <p:nvSpPr>
          <p:cNvPr id="28" name="TextBox 27"/>
          <p:cNvSpPr txBox="1"/>
          <p:nvPr/>
        </p:nvSpPr>
        <p:spPr>
          <a:xfrm>
            <a:off x="293942" y="2454654"/>
            <a:ext cx="2601659" cy="923330"/>
          </a:xfrm>
          <a:prstGeom prst="rect">
            <a:avLst/>
          </a:prstGeom>
          <a:noFill/>
          <a:ln>
            <a:solidFill>
              <a:srgbClr val="C00000"/>
            </a:solidFill>
          </a:ln>
        </p:spPr>
        <p:txBody>
          <a:bodyPr wrap="square" rtlCol="0">
            <a:spAutoFit/>
          </a:bodyPr>
          <a:lstStyle/>
          <a:p>
            <a:r>
              <a:rPr lang="en-US" dirty="0" smtClean="0">
                <a:solidFill>
                  <a:srgbClr val="FFC000"/>
                </a:solidFill>
              </a:rPr>
              <a:t>$.get(‘http://gmail.com/</a:t>
            </a:r>
            <a:br>
              <a:rPr lang="en-US" dirty="0" smtClean="0">
                <a:solidFill>
                  <a:srgbClr val="FFC000"/>
                </a:solidFill>
              </a:rPr>
            </a:br>
            <a:r>
              <a:rPr lang="en-US" dirty="0" err="1" smtClean="0">
                <a:solidFill>
                  <a:srgbClr val="FFC000"/>
                </a:solidFill>
              </a:rPr>
              <a:t>msgs.json</a:t>
            </a:r>
            <a:r>
              <a:rPr lang="en-US" dirty="0" smtClean="0">
                <a:solidFill>
                  <a:srgbClr val="FFC000"/>
                </a:solidFill>
              </a:rPr>
              <a:t>’, function (data)      </a:t>
            </a:r>
            <a:br>
              <a:rPr lang="en-US" dirty="0" smtClean="0">
                <a:solidFill>
                  <a:srgbClr val="FFC000"/>
                </a:solidFill>
              </a:rPr>
            </a:br>
            <a:r>
              <a:rPr lang="en-US" dirty="0" smtClean="0">
                <a:solidFill>
                  <a:srgbClr val="FFC000"/>
                </a:solidFill>
              </a:rPr>
              <a:t>       { alert(data); })</a:t>
            </a:r>
            <a:endParaRPr lang="en-US" dirty="0" smtClean="0">
              <a:solidFill>
                <a:srgbClr val="C00000"/>
              </a:solidFill>
            </a:endParaRPr>
          </a:p>
        </p:txBody>
      </p:sp>
      <p:sp>
        <p:nvSpPr>
          <p:cNvPr id="29" name="Rectangle 28"/>
          <p:cNvSpPr/>
          <p:nvPr/>
        </p:nvSpPr>
        <p:spPr>
          <a:xfrm>
            <a:off x="96615" y="1959301"/>
            <a:ext cx="2875186" cy="1469699"/>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9" y="1752600"/>
            <a:ext cx="430582" cy="430582"/>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2400" y="2164013"/>
            <a:ext cx="484608" cy="484608"/>
          </a:xfrm>
          <a:prstGeom prst="rect">
            <a:avLst/>
          </a:prstGeom>
        </p:spPr>
      </p:pic>
      <p:pic>
        <p:nvPicPr>
          <p:cNvPr id="37" name="Picture 13" descr="C:\Documents and Settings\Eric\Local Settings\Temporary Internet Files\Content.IE5\J3WCMIIA\MC900349121[1].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H="1">
            <a:off x="380892" y="2971800"/>
            <a:ext cx="425783" cy="4179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27412" y="1057228"/>
            <a:ext cx="1487908" cy="646331"/>
          </a:xfrm>
          <a:prstGeom prst="rect">
            <a:avLst/>
          </a:prstGeom>
          <a:noFill/>
        </p:spPr>
        <p:txBody>
          <a:bodyPr wrap="none" rtlCol="0">
            <a:spAutoFit/>
          </a:bodyPr>
          <a:lstStyle/>
          <a:p>
            <a:pPr algn="ctr"/>
            <a:r>
              <a:rPr lang="en-US" dirty="0" smtClean="0">
                <a:solidFill>
                  <a:schemeClr val="accent2">
                    <a:lumMod val="50000"/>
                  </a:schemeClr>
                </a:solidFill>
              </a:rPr>
              <a:t>(evil!)</a:t>
            </a:r>
            <a:br>
              <a:rPr lang="en-US" dirty="0" smtClean="0">
                <a:solidFill>
                  <a:schemeClr val="accent2">
                    <a:lumMod val="50000"/>
                  </a:schemeClr>
                </a:solidFill>
              </a:rPr>
            </a:b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31" name="Rectangular Callout 30"/>
          <p:cNvSpPr/>
          <p:nvPr/>
        </p:nvSpPr>
        <p:spPr>
          <a:xfrm>
            <a:off x="267733" y="2413667"/>
            <a:ext cx="2209800" cy="983397"/>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http://gmail.com/ says:</a:t>
            </a:r>
            <a:br>
              <a:rPr lang="en-US" dirty="0" smtClean="0">
                <a:solidFill>
                  <a:schemeClr val="tx1"/>
                </a:solidFill>
              </a:rPr>
            </a:br>
            <a:r>
              <a:rPr lang="en-US" dirty="0" smtClean="0">
                <a:solidFill>
                  <a:schemeClr val="tx1"/>
                </a:solidFill>
              </a:rPr>
              <a:t>{ </a:t>
            </a:r>
            <a:r>
              <a:rPr lang="en-US" dirty="0" err="1" smtClean="0">
                <a:solidFill>
                  <a:schemeClr val="tx1"/>
                </a:solidFill>
              </a:rPr>
              <a:t>new_msgs</a:t>
            </a:r>
            <a:r>
              <a:rPr lang="en-US" dirty="0" smtClean="0">
                <a:solidFill>
                  <a:schemeClr val="tx1"/>
                </a:solidFill>
              </a:rPr>
              <a:t>: 3 }</a:t>
            </a:r>
            <a:endParaRPr lang="en-US" dirty="0">
              <a:solidFill>
                <a:schemeClr val="tx1"/>
              </a:solidFill>
            </a:endParaRPr>
          </a:p>
        </p:txBody>
      </p:sp>
    </p:spTree>
    <p:extLst>
      <p:ext uri="{BB962C8B-B14F-4D97-AF65-F5344CB8AC3E}">
        <p14:creationId xmlns:p14="http://schemas.microsoft.com/office/powerpoint/2010/main" val="42478075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3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XSS Defenses</a:t>
            </a:r>
            <a:endParaRPr lang="en-US" dirty="0"/>
          </a:p>
        </p:txBody>
      </p:sp>
      <p:sp>
        <p:nvSpPr>
          <p:cNvPr id="3" name="Content Placeholder 2"/>
          <p:cNvSpPr>
            <a:spLocks noGrp="1"/>
          </p:cNvSpPr>
          <p:nvPr>
            <p:ph idx="1"/>
          </p:nvPr>
        </p:nvSpPr>
        <p:spPr/>
        <p:txBody>
          <a:bodyPr>
            <a:normAutofit fontScale="92500"/>
          </a:bodyPr>
          <a:lstStyle/>
          <a:p>
            <a:r>
              <a:rPr lang="en-US" dirty="0" smtClean="0"/>
              <a:t>Make sure </a:t>
            </a:r>
            <a:r>
              <a:rPr lang="en-US" b="1" dirty="0" smtClean="0"/>
              <a:t>data</a:t>
            </a:r>
            <a:r>
              <a:rPr lang="en-US" dirty="0" smtClean="0"/>
              <a:t> gets shown as </a:t>
            </a:r>
            <a:r>
              <a:rPr lang="en-US" b="1" dirty="0" smtClean="0"/>
              <a:t>data</a:t>
            </a:r>
            <a:r>
              <a:rPr lang="en-US" dirty="0" smtClean="0"/>
              <a:t>, </a:t>
            </a:r>
            <a:br>
              <a:rPr lang="en-US" dirty="0" smtClean="0"/>
            </a:br>
            <a:r>
              <a:rPr lang="en-US" dirty="0" smtClean="0"/>
              <a:t>not executed as code!</a:t>
            </a:r>
          </a:p>
          <a:p>
            <a:pPr lvl="1"/>
            <a:r>
              <a:rPr lang="en-US" dirty="0" smtClean="0"/>
              <a:t>Escape special characters</a:t>
            </a:r>
          </a:p>
          <a:p>
            <a:pPr lvl="2"/>
            <a:r>
              <a:rPr lang="en-US" dirty="0" smtClean="0"/>
              <a:t>Which ones? Depends what context your </a:t>
            </a:r>
            <a:r>
              <a:rPr lang="en-US" dirty="0" smtClean="0">
                <a:solidFill>
                  <a:schemeClr val="accent2">
                    <a:lumMod val="75000"/>
                  </a:schemeClr>
                </a:solidFill>
              </a:rPr>
              <a:t>$data </a:t>
            </a:r>
            <a:r>
              <a:rPr lang="en-US" dirty="0" smtClean="0"/>
              <a:t>is presented</a:t>
            </a:r>
          </a:p>
          <a:p>
            <a:pPr lvl="3"/>
            <a:r>
              <a:rPr lang="en-US" dirty="0" smtClean="0"/>
              <a:t>Inside an HTML document? &lt;div&gt;</a:t>
            </a:r>
            <a:r>
              <a:rPr lang="en-US" dirty="0" smtClean="0">
                <a:solidFill>
                  <a:schemeClr val="accent2">
                    <a:lumMod val="75000"/>
                  </a:schemeClr>
                </a:solidFill>
              </a:rPr>
              <a:t>$data</a:t>
            </a:r>
            <a:r>
              <a:rPr lang="en-US" dirty="0" smtClean="0"/>
              <a:t>&lt;/div&gt;</a:t>
            </a:r>
          </a:p>
          <a:p>
            <a:pPr lvl="3"/>
            <a:r>
              <a:rPr lang="en-US" dirty="0" smtClean="0"/>
              <a:t>Inside a tag? &lt;a </a:t>
            </a:r>
            <a:r>
              <a:rPr lang="en-US" dirty="0" err="1" smtClean="0"/>
              <a:t>href</a:t>
            </a:r>
            <a:r>
              <a:rPr lang="en-US" dirty="0" smtClean="0"/>
              <a:t>=“http://site.com/</a:t>
            </a:r>
            <a:r>
              <a:rPr lang="en-US" dirty="0" smtClean="0">
                <a:solidFill>
                  <a:schemeClr val="accent2">
                    <a:lumMod val="75000"/>
                  </a:schemeClr>
                </a:solidFill>
              </a:rPr>
              <a:t>$data</a:t>
            </a:r>
            <a:r>
              <a:rPr lang="en-US" dirty="0" smtClean="0"/>
              <a:t>”&gt;</a:t>
            </a:r>
          </a:p>
          <a:p>
            <a:pPr lvl="3"/>
            <a:r>
              <a:rPr lang="en-US" dirty="0" smtClean="0"/>
              <a:t>Inside </a:t>
            </a:r>
            <a:r>
              <a:rPr lang="en-US" dirty="0" err="1" smtClean="0"/>
              <a:t>Javascript</a:t>
            </a:r>
            <a:r>
              <a:rPr lang="en-US" dirty="0" smtClean="0"/>
              <a:t> code?  </a:t>
            </a:r>
            <a:r>
              <a:rPr lang="en-US" dirty="0" err="1" smtClean="0"/>
              <a:t>var</a:t>
            </a:r>
            <a:r>
              <a:rPr lang="en-US" dirty="0" smtClean="0"/>
              <a:t> x = “</a:t>
            </a:r>
            <a:r>
              <a:rPr lang="en-US" dirty="0" smtClean="0">
                <a:solidFill>
                  <a:schemeClr val="accent2">
                    <a:lumMod val="75000"/>
                  </a:schemeClr>
                </a:solidFill>
              </a:rPr>
              <a:t>$data</a:t>
            </a:r>
            <a:r>
              <a:rPr lang="en-US" dirty="0" smtClean="0"/>
              <a:t>”;</a:t>
            </a:r>
            <a:endParaRPr lang="en-US" dirty="0"/>
          </a:p>
          <a:p>
            <a:pPr lvl="2"/>
            <a:r>
              <a:rPr lang="en-US" dirty="0" smtClean="0"/>
              <a:t>Make sure to escape every last instance!</a:t>
            </a:r>
          </a:p>
          <a:p>
            <a:r>
              <a:rPr lang="en-US" dirty="0" smtClean="0"/>
              <a:t>Frameworks can let you declare what’s user-controlled data and automatically escape it</a:t>
            </a:r>
          </a:p>
        </p:txBody>
      </p:sp>
    </p:spTree>
    <p:extLst>
      <p:ext uri="{BB962C8B-B14F-4D97-AF65-F5344CB8AC3E}">
        <p14:creationId xmlns:p14="http://schemas.microsoft.com/office/powerpoint/2010/main" val="123534529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891772"/>
            <a:ext cx="8229600" cy="1143000"/>
          </a:xfrm>
        </p:spPr>
        <p:txBody>
          <a:bodyPr/>
          <a:lstStyle/>
          <a:p>
            <a:r>
              <a:rPr lang="en-US" dirty="0" smtClean="0"/>
              <a:t>Web Privacy</a:t>
            </a:r>
            <a:endParaRPr lang="en-US" dirty="0"/>
          </a:p>
        </p:txBody>
      </p:sp>
    </p:spTree>
    <p:extLst>
      <p:ext uri="{BB962C8B-B14F-4D97-AF65-F5344CB8AC3E}">
        <p14:creationId xmlns:p14="http://schemas.microsoft.com/office/powerpoint/2010/main" val="18839859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upload.wikimedia.org/wikipedia/en/f/f8/Internet_do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584202"/>
            <a:ext cx="3257550" cy="42545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85850" y="4838703"/>
            <a:ext cx="6515100" cy="1938992"/>
          </a:xfrm>
          <a:prstGeom prst="rect">
            <a:avLst/>
          </a:prstGeom>
          <a:solidFill>
            <a:schemeClr val="bg1"/>
          </a:solidFill>
        </p:spPr>
        <p:txBody>
          <a:bodyPr wrap="square" rtlCol="0">
            <a:spAutoFit/>
          </a:bodyPr>
          <a:lstStyle/>
          <a:p>
            <a:r>
              <a:rPr lang="en-US" sz="2400" dirty="0">
                <a:latin typeface="Lucida Sans" panose="020B0602030504020204" pitchFamily="34" charset="0"/>
              </a:rPr>
              <a:t>It’s the Internet! Of course they know you’re a dog. They also know your favorite brand of pet food and the name of the cute poodle at the park you have a crush on!</a:t>
            </a:r>
          </a:p>
        </p:txBody>
      </p:sp>
    </p:spTree>
    <p:extLst>
      <p:ext uri="{BB962C8B-B14F-4D97-AF65-F5344CB8AC3E}">
        <p14:creationId xmlns:p14="http://schemas.microsoft.com/office/powerpoint/2010/main" val="4231738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 party” </a:t>
            </a:r>
            <a:r>
              <a:rPr lang="en-US" dirty="0" smtClean="0"/>
              <a:t>Online </a:t>
            </a:r>
            <a:r>
              <a:rPr lang="en-US" dirty="0"/>
              <a:t>T</a:t>
            </a:r>
            <a:r>
              <a:rPr lang="en-US" dirty="0" smtClean="0"/>
              <a:t>racking</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Sites </a:t>
            </a:r>
            <a:r>
              <a:rPr lang="en-US" u="sng" dirty="0" smtClean="0"/>
              <a:t>other than</a:t>
            </a:r>
            <a:r>
              <a:rPr lang="en-US" dirty="0" smtClean="0"/>
              <a:t> the one you’re visiting</a:t>
            </a:r>
          </a:p>
          <a:p>
            <a:pPr marL="0" indent="0">
              <a:buNone/>
            </a:pPr>
            <a:endParaRPr lang="en-US" dirty="0"/>
          </a:p>
          <a:p>
            <a:pPr marL="0" indent="0">
              <a:buNone/>
            </a:pPr>
            <a:r>
              <a:rPr lang="en-US" u="sng" dirty="0" smtClean="0"/>
              <a:t>typically invisible</a:t>
            </a:r>
          </a:p>
          <a:p>
            <a:pPr marL="0" indent="0">
              <a:buNone/>
            </a:pPr>
            <a:endParaRPr lang="en-US" dirty="0"/>
          </a:p>
          <a:p>
            <a:pPr marL="0" indent="0">
              <a:buNone/>
            </a:pPr>
            <a:r>
              <a:rPr lang="en-US" dirty="0" smtClean="0"/>
              <a:t>compiling </a:t>
            </a:r>
            <a:r>
              <a:rPr lang="en-US" u="sng" dirty="0" smtClean="0"/>
              <a:t>profiles</a:t>
            </a:r>
            <a:r>
              <a:rPr lang="en-US" dirty="0" smtClean="0"/>
              <a:t> of your browsing history</a:t>
            </a:r>
            <a:endParaRPr lang="en-US" dirty="0"/>
          </a:p>
        </p:txBody>
      </p:sp>
    </p:spTree>
    <p:extLst>
      <p:ext uri="{BB962C8B-B14F-4D97-AF65-F5344CB8AC3E}">
        <p14:creationId xmlns:p14="http://schemas.microsoft.com/office/powerpoint/2010/main" val="937836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e\Dropbox\ny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470" y="2"/>
            <a:ext cx="6307931" cy="68484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14550" y="4343400"/>
            <a:ext cx="4972050" cy="1143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b="1" dirty="0">
                <a:latin typeface="Consolas" panose="020B0609020204030204" pitchFamily="49" charset="0"/>
                <a:cs typeface="Consolas" panose="020B0609020204030204" pitchFamily="49" charset="0"/>
              </a:rPr>
              <a:t>GET      </a:t>
            </a:r>
            <a:r>
              <a:rPr lang="en-US" dirty="0">
                <a:latin typeface="Consolas" panose="020B0609020204030204" pitchFamily="49" charset="0"/>
                <a:cs typeface="Consolas" panose="020B0609020204030204" pitchFamily="49" charset="0"/>
              </a:rPr>
              <a:t>http://</a:t>
            </a:r>
            <a:r>
              <a:rPr lang="en-US" b="1" dirty="0">
                <a:latin typeface="Consolas" panose="020B0609020204030204" pitchFamily="49" charset="0"/>
                <a:cs typeface="Consolas" panose="020B0609020204030204" pitchFamily="49" charset="0"/>
              </a:rPr>
              <a:t>youtube.com</a:t>
            </a:r>
            <a:r>
              <a:rPr lang="en-US" dirty="0">
                <a:latin typeface="Consolas" panose="020B0609020204030204" pitchFamily="49" charset="0"/>
                <a:cs typeface="Consolas" panose="020B0609020204030204" pitchFamily="49" charset="0"/>
              </a:rPr>
              <a:t>/watch?v=gHStnhGxlP</a:t>
            </a:r>
          </a:p>
          <a:p>
            <a:r>
              <a:rPr lang="en-US" b="1" dirty="0" smtClean="0">
                <a:latin typeface="Consolas" panose="020B0609020204030204" pitchFamily="49" charset="0"/>
                <a:cs typeface="Consolas" panose="020B0609020204030204" pitchFamily="49" charset="0"/>
              </a:rPr>
              <a:t>Cookie</a:t>
            </a:r>
            <a:r>
              <a:rPr lang="en-US" b="1" dirty="0">
                <a:latin typeface="Consolas" panose="020B0609020204030204" pitchFamily="49" charset="0"/>
                <a:cs typeface="Consolas" panose="020B0609020204030204" pitchFamily="49" charset="0"/>
              </a:rPr>
              <a:t>:  id=35c192bcfe0000b1</a:t>
            </a:r>
            <a:r>
              <a:rPr lang="en-US" b="1" dirty="0" smtClean="0">
                <a:latin typeface="Consolas" panose="020B0609020204030204" pitchFamily="49" charset="0"/>
                <a:cs typeface="Consolas" panose="020B0609020204030204" pitchFamily="49" charset="0"/>
              </a:rPr>
              <a:t>...</a:t>
            </a:r>
          </a:p>
          <a:p>
            <a:r>
              <a:rPr lang="en-US" b="1" dirty="0" err="1">
                <a:latin typeface="Consolas" panose="020B0609020204030204" pitchFamily="49" charset="0"/>
                <a:cs typeface="Consolas" panose="020B0609020204030204" pitchFamily="49" charset="0"/>
              </a:rPr>
              <a:t>Referer</a:t>
            </a:r>
            <a:r>
              <a:rPr lang="en-US" b="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http://</a:t>
            </a:r>
            <a:r>
              <a:rPr lang="en-US" b="1" dirty="0">
                <a:latin typeface="Consolas" panose="020B0609020204030204" pitchFamily="49" charset="0"/>
                <a:cs typeface="Consolas" panose="020B0609020204030204" pitchFamily="49" charset="0"/>
              </a:rPr>
              <a:t>www.nytimes.com</a:t>
            </a:r>
            <a:r>
              <a:rPr lang="en-US" dirty="0" smtClean="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43833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051"/>
                                        </p:tgtEl>
                                        <p:attrNameLst>
                                          <p:attrName>style.opacity</p:attrName>
                                        </p:attrNameLst>
                                      </p:cBhvr>
                                      <p:to>
                                        <p:strVal val="0.25"/>
                                      </p:to>
                                    </p:set>
                                    <p:animEffect filter="image" prLst="opacity: 0.25">
                                      <p:cBhvr rctx="IE">
                                        <p:cTn id="7" dur="indefinite"/>
                                        <p:tgtEl>
                                          <p:spTgt spid="2051"/>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fade">
                                      <p:cBhvr>
                                        <p:cTn id="18"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if User Blocks </a:t>
            </a:r>
            <a:r>
              <a:rPr lang="en-US" dirty="0" err="1" smtClean="0"/>
              <a:t>Referer</a:t>
            </a:r>
            <a:r>
              <a:rPr lang="en-US" dirty="0" smtClean="0"/>
              <a:t>?</a:t>
            </a:r>
            <a:endParaRPr lang="en-US" dirty="0"/>
          </a:p>
        </p:txBody>
      </p:sp>
      <p:sp>
        <p:nvSpPr>
          <p:cNvPr id="3" name="Content Placeholder 2"/>
          <p:cNvSpPr>
            <a:spLocks noGrp="1"/>
          </p:cNvSpPr>
          <p:nvPr>
            <p:ph idx="1"/>
          </p:nvPr>
        </p:nvSpPr>
        <p:spPr>
          <a:xfrm>
            <a:off x="457200" y="1600202"/>
            <a:ext cx="8458200" cy="4525963"/>
          </a:xfrm>
        </p:spPr>
        <p:txBody>
          <a:bodyPr/>
          <a:lstStyle/>
          <a:p>
            <a:pPr lvl="1"/>
            <a:endParaRPr lang="en-US" dirty="0" smtClean="0"/>
          </a:p>
          <a:p>
            <a:pPr lvl="1"/>
            <a:endParaRPr lang="en-US" dirty="0"/>
          </a:p>
          <a:p>
            <a:pPr lvl="1"/>
            <a:endParaRPr lang="en-US" dirty="0" smtClean="0"/>
          </a:p>
          <a:p>
            <a:pPr marL="0" indent="0">
              <a:buNone/>
            </a:pPr>
            <a:endParaRPr lang="en-US" dirty="0" smtClean="0"/>
          </a:p>
          <a:p>
            <a:pPr marL="0" indent="0">
              <a:buNone/>
            </a:pPr>
            <a:r>
              <a:rPr lang="en-US" dirty="0" smtClean="0"/>
              <a:t>Read page URL using JavaScript? (</a:t>
            </a:r>
            <a:r>
              <a:rPr lang="en-US" dirty="0" err="1" smtClean="0">
                <a:latin typeface="Consolas" panose="020B0609020204030204" pitchFamily="49" charset="0"/>
                <a:cs typeface="Consolas" panose="020B0609020204030204" pitchFamily="49" charset="0"/>
              </a:rPr>
              <a:t>top.location.href</a:t>
            </a:r>
            <a:r>
              <a:rPr lang="en-US" dirty="0" smtClean="0"/>
              <a:t>)</a:t>
            </a:r>
            <a:endParaRPr lang="en-US" dirty="0"/>
          </a:p>
          <a:p>
            <a:pPr marL="457200" lvl="1" indent="0">
              <a:buNone/>
            </a:pPr>
            <a:r>
              <a:rPr lang="en-US" dirty="0" smtClean="0"/>
              <a:t>	Yes, but not if inside iframe</a:t>
            </a:r>
            <a:endParaRPr lang="en-US" dirty="0"/>
          </a:p>
        </p:txBody>
      </p:sp>
      <p:sp>
        <p:nvSpPr>
          <p:cNvPr id="4" name="Rectangle 3"/>
          <p:cNvSpPr/>
          <p:nvPr/>
        </p:nvSpPr>
        <p:spPr>
          <a:xfrm>
            <a:off x="457200" y="1574803"/>
            <a:ext cx="7543800" cy="1815882"/>
          </a:xfrm>
          <a:prstGeom prst="rect">
            <a:avLst/>
          </a:prstGeom>
        </p:spPr>
        <p:txBody>
          <a:bodyPr wrap="square">
            <a:spAutoFit/>
          </a:bodyPr>
          <a:lstStyle/>
          <a:p>
            <a:r>
              <a:rPr lang="en-US" sz="2800" b="1" dirty="0">
                <a:latin typeface="Consolas" panose="020B0609020204030204" pitchFamily="49" charset="0"/>
                <a:cs typeface="Consolas" panose="020B0609020204030204" pitchFamily="49" charset="0"/>
              </a:rPr>
              <a:t>GET      </a:t>
            </a:r>
            <a:r>
              <a:rPr lang="en-US" sz="2800" dirty="0">
                <a:latin typeface="Consolas" panose="020B0609020204030204" pitchFamily="49" charset="0"/>
                <a:cs typeface="Consolas" panose="020B0609020204030204" pitchFamily="49" charset="0"/>
              </a:rPr>
              <a:t>http://</a:t>
            </a:r>
            <a:r>
              <a:rPr lang="en-US" sz="2800" b="1" dirty="0">
                <a:latin typeface="Consolas" panose="020B0609020204030204" pitchFamily="49" charset="0"/>
                <a:cs typeface="Consolas" panose="020B0609020204030204" pitchFamily="49" charset="0"/>
              </a:rPr>
              <a:t>youtube.com</a:t>
            </a:r>
            <a:r>
              <a:rPr lang="en-US" sz="2800" dirty="0">
                <a:latin typeface="Consolas" panose="020B0609020204030204" pitchFamily="49" charset="0"/>
                <a:cs typeface="Consolas" panose="020B0609020204030204" pitchFamily="49" charset="0"/>
              </a:rPr>
              <a:t>/watch?v=gHStnhGxlP</a:t>
            </a:r>
          </a:p>
          <a:p>
            <a:r>
              <a:rPr lang="en-US" sz="2800" b="1" dirty="0">
                <a:latin typeface="Consolas" panose="020B0609020204030204" pitchFamily="49" charset="0"/>
                <a:cs typeface="Consolas" panose="020B0609020204030204" pitchFamily="49" charset="0"/>
              </a:rPr>
              <a:t>Cookie:  id=35c192bcfe0000b1...</a:t>
            </a:r>
          </a:p>
          <a:p>
            <a:r>
              <a:rPr lang="en-US" sz="2800" b="1" strike="sngStrike" dirty="0" err="1">
                <a:latin typeface="Consolas" panose="020B0609020204030204" pitchFamily="49" charset="0"/>
                <a:cs typeface="Consolas" panose="020B0609020204030204" pitchFamily="49" charset="0"/>
              </a:rPr>
              <a:t>Referer</a:t>
            </a:r>
            <a:r>
              <a:rPr lang="en-US" sz="2800" b="1" strike="sngStrike" dirty="0">
                <a:latin typeface="Consolas" panose="020B0609020204030204" pitchFamily="49" charset="0"/>
                <a:cs typeface="Consolas" panose="020B0609020204030204" pitchFamily="49" charset="0"/>
              </a:rPr>
              <a:t>: </a:t>
            </a:r>
            <a:r>
              <a:rPr lang="en-US" sz="2800" strike="sngStrike" dirty="0">
                <a:latin typeface="Consolas" panose="020B0609020204030204" pitchFamily="49" charset="0"/>
                <a:cs typeface="Consolas" panose="020B0609020204030204" pitchFamily="49" charset="0"/>
              </a:rPr>
              <a:t>http://</a:t>
            </a:r>
            <a:r>
              <a:rPr lang="en-US" sz="2800" b="1" strike="sngStrike" dirty="0">
                <a:latin typeface="Consolas" panose="020B0609020204030204" pitchFamily="49" charset="0"/>
                <a:cs typeface="Consolas" panose="020B0609020204030204" pitchFamily="49" charset="0"/>
              </a:rPr>
              <a:t>www.nytimes.com</a:t>
            </a:r>
            <a:r>
              <a:rPr lang="en-US" sz="2800" strike="sngStrike"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331015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714500" y="1600200"/>
            <a:ext cx="5715000" cy="4953000"/>
          </a:xfrm>
          <a:prstGeom prst="roundRect">
            <a:avLst>
              <a:gd name="adj" fmla="val 1174"/>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Rounded Rectangle 6"/>
          <p:cNvSpPr/>
          <p:nvPr/>
        </p:nvSpPr>
        <p:spPr>
          <a:xfrm>
            <a:off x="3600169" y="4336144"/>
            <a:ext cx="1943660" cy="1836057"/>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p:cNvSpPr txBox="1"/>
          <p:nvPr/>
        </p:nvSpPr>
        <p:spPr>
          <a:xfrm>
            <a:off x="3776661" y="1674223"/>
            <a:ext cx="2140092" cy="369332"/>
          </a:xfrm>
          <a:prstGeom prst="rect">
            <a:avLst/>
          </a:prstGeom>
          <a:noFill/>
        </p:spPr>
        <p:txBody>
          <a:bodyPr wrap="none" rtlCol="0">
            <a:spAutoFit/>
          </a:bodyPr>
          <a:lstStyle/>
          <a:p>
            <a:r>
              <a:rPr lang="en-US" dirty="0"/>
              <a:t>http://firstparty.com</a:t>
            </a:r>
          </a:p>
        </p:txBody>
      </p:sp>
      <p:cxnSp>
        <p:nvCxnSpPr>
          <p:cNvPr id="9" name="Straight Connector 8"/>
          <p:cNvCxnSpPr/>
          <p:nvPr/>
        </p:nvCxnSpPr>
        <p:spPr>
          <a:xfrm>
            <a:off x="1714500" y="2121932"/>
            <a:ext cx="5715000" cy="0"/>
          </a:xfrm>
          <a:prstGeom prst="line">
            <a:avLst/>
          </a:prstGeom>
        </p:spPr>
        <p:style>
          <a:lnRef idx="2">
            <a:schemeClr val="accent2"/>
          </a:lnRef>
          <a:fillRef idx="1">
            <a:schemeClr val="lt1"/>
          </a:fillRef>
          <a:effectRef idx="0">
            <a:schemeClr val="accent2"/>
          </a:effectRef>
          <a:fontRef idx="minor">
            <a:schemeClr val="dk1"/>
          </a:fontRef>
        </p:style>
      </p:cxnSp>
      <p:sp>
        <p:nvSpPr>
          <p:cNvPr id="10" name="TextBox 9"/>
          <p:cNvSpPr txBox="1"/>
          <p:nvPr/>
        </p:nvSpPr>
        <p:spPr>
          <a:xfrm>
            <a:off x="3629026" y="4411980"/>
            <a:ext cx="2190473" cy="369332"/>
          </a:xfrm>
          <a:prstGeom prst="rect">
            <a:avLst/>
          </a:prstGeom>
          <a:noFill/>
        </p:spPr>
        <p:txBody>
          <a:bodyPr wrap="none" rtlCol="0">
            <a:spAutoFit/>
          </a:bodyPr>
          <a:lstStyle/>
          <a:p>
            <a:r>
              <a:rPr lang="en-US" dirty="0"/>
              <a:t>http://tracker.com/…</a:t>
            </a:r>
          </a:p>
        </p:txBody>
      </p:sp>
      <p:sp>
        <p:nvSpPr>
          <p:cNvPr id="15" name="Rectangle 14"/>
          <p:cNvSpPr/>
          <p:nvPr/>
        </p:nvSpPr>
        <p:spPr>
          <a:xfrm>
            <a:off x="2228849" y="2667000"/>
            <a:ext cx="4686300" cy="1143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b="1" dirty="0">
                <a:latin typeface="Consolas" panose="020B0609020204030204" pitchFamily="49" charset="0"/>
                <a:cs typeface="Consolas" panose="020B0609020204030204" pitchFamily="49" charset="0"/>
              </a:rPr>
              <a:t>GET      </a:t>
            </a:r>
            <a:r>
              <a:rPr lang="en-US" dirty="0">
                <a:latin typeface="Consolas" panose="020B0609020204030204" pitchFamily="49" charset="0"/>
                <a:cs typeface="Consolas" panose="020B0609020204030204" pitchFamily="49" charset="0"/>
              </a:rPr>
              <a:t>http://</a:t>
            </a:r>
            <a:r>
              <a:rPr lang="en-US" b="1" dirty="0">
                <a:latin typeface="Consolas" panose="020B0609020204030204" pitchFamily="49" charset="0"/>
                <a:cs typeface="Consolas" panose="020B0609020204030204" pitchFamily="49" charset="0"/>
              </a:rPr>
              <a:t>tracker.com/?from=firstparty.com</a:t>
            </a:r>
          </a:p>
          <a:p>
            <a:r>
              <a:rPr lang="en-US" b="1" strike="sngStrike" dirty="0" err="1">
                <a:latin typeface="Consolas" panose="020B0609020204030204" pitchFamily="49" charset="0"/>
                <a:cs typeface="Consolas" panose="020B0609020204030204" pitchFamily="49" charset="0"/>
              </a:rPr>
              <a:t>Referer</a:t>
            </a:r>
            <a:r>
              <a:rPr lang="en-US" b="1" strike="sngStrike" dirty="0">
                <a:latin typeface="Consolas" panose="020B0609020204030204" pitchFamily="49" charset="0"/>
                <a:cs typeface="Consolas" panose="020B0609020204030204" pitchFamily="49" charset="0"/>
              </a:rPr>
              <a:t>: </a:t>
            </a:r>
            <a:r>
              <a:rPr lang="en-US" strike="sngStrike" dirty="0">
                <a:latin typeface="Consolas" panose="020B0609020204030204" pitchFamily="49" charset="0"/>
                <a:cs typeface="Consolas" panose="020B0609020204030204" pitchFamily="49" charset="0"/>
              </a:rPr>
              <a:t>http://</a:t>
            </a:r>
            <a:r>
              <a:rPr lang="en-US" b="1" strike="sngStrike" dirty="0">
                <a:latin typeface="Consolas" panose="020B0609020204030204" pitchFamily="49" charset="0"/>
                <a:cs typeface="Consolas" panose="020B0609020204030204" pitchFamily="49" charset="0"/>
              </a:rPr>
              <a:t>firstparty.com</a:t>
            </a:r>
            <a:r>
              <a:rPr lang="en-US" strike="sngStrike" dirty="0">
                <a:latin typeface="Consolas" panose="020B0609020204030204" pitchFamily="49" charset="0"/>
                <a:cs typeface="Consolas" panose="020B0609020204030204" pitchFamily="49" charset="0"/>
              </a:rPr>
              <a:t>/</a:t>
            </a:r>
          </a:p>
          <a:p>
            <a:r>
              <a:rPr lang="en-US" b="1" dirty="0">
                <a:latin typeface="Consolas" panose="020B0609020204030204" pitchFamily="49" charset="0"/>
                <a:cs typeface="Consolas" panose="020B0609020204030204" pitchFamily="49" charset="0"/>
              </a:rPr>
              <a:t>Cookie:  id=35c192bcfe0000b1...</a:t>
            </a:r>
          </a:p>
        </p:txBody>
      </p:sp>
      <p:sp>
        <p:nvSpPr>
          <p:cNvPr id="2" name="Title 1"/>
          <p:cNvSpPr>
            <a:spLocks noGrp="1"/>
          </p:cNvSpPr>
          <p:nvPr>
            <p:ph type="title"/>
          </p:nvPr>
        </p:nvSpPr>
        <p:spPr/>
        <p:txBody>
          <a:bodyPr/>
          <a:lstStyle/>
          <a:p>
            <a:r>
              <a:rPr lang="en-US" dirty="0" smtClean="0"/>
              <a:t>Cooperative Tracking</a:t>
            </a:r>
            <a:endParaRPr lang="en-US" dirty="0"/>
          </a:p>
        </p:txBody>
      </p:sp>
    </p:spTree>
    <p:extLst>
      <p:ext uri="{BB962C8B-B14F-4D97-AF65-F5344CB8AC3E}">
        <p14:creationId xmlns:p14="http://schemas.microsoft.com/office/powerpoint/2010/main" val="31095771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Same-Origin </a:t>
            </a:r>
            <a:r>
              <a:rPr lang="en-US" dirty="0"/>
              <a:t>P</a:t>
            </a:r>
            <a:r>
              <a:rPr lang="en-US" dirty="0" smtClean="0"/>
              <a:t>olicy </a:t>
            </a:r>
            <a:endParaRPr lang="en-US" dirty="0"/>
          </a:p>
        </p:txBody>
      </p:sp>
      <p:sp>
        <p:nvSpPr>
          <p:cNvPr id="3" name="Content Placeholder 2"/>
          <p:cNvSpPr>
            <a:spLocks noGrp="1"/>
          </p:cNvSpPr>
          <p:nvPr>
            <p:ph idx="1"/>
          </p:nvPr>
        </p:nvSpPr>
        <p:spPr>
          <a:xfrm>
            <a:off x="457200" y="1600200"/>
            <a:ext cx="8229600" cy="5121275"/>
          </a:xfrm>
        </p:spPr>
        <p:txBody>
          <a:bodyPr>
            <a:normAutofit/>
          </a:bodyPr>
          <a:lstStyle/>
          <a:p>
            <a:r>
              <a:rPr lang="en-US" dirty="0" smtClean="0"/>
              <a:t>Granularity of protection: the </a:t>
            </a:r>
            <a:r>
              <a:rPr lang="en-US" i="1" dirty="0" smtClean="0"/>
              <a:t>origin</a:t>
            </a:r>
          </a:p>
          <a:p>
            <a:r>
              <a:rPr lang="en-US" b="1" dirty="0" smtClean="0">
                <a:solidFill>
                  <a:srgbClr val="C0504D"/>
                </a:solidFill>
              </a:rPr>
              <a:t>Origin</a:t>
            </a:r>
            <a:r>
              <a:rPr lang="en-US" dirty="0" smtClean="0">
                <a:solidFill>
                  <a:srgbClr val="C0504D"/>
                </a:solidFill>
              </a:rPr>
              <a:t> </a:t>
            </a:r>
            <a:r>
              <a:rPr lang="en-US" dirty="0" smtClean="0"/>
              <a:t>= protocol + hostname + port</a:t>
            </a:r>
          </a:p>
          <a:p>
            <a:endParaRPr lang="en-US" dirty="0" smtClean="0"/>
          </a:p>
          <a:p>
            <a:endParaRPr lang="en-US" dirty="0" smtClean="0"/>
          </a:p>
          <a:p>
            <a:endParaRPr lang="en-US" dirty="0" smtClean="0"/>
          </a:p>
          <a:p>
            <a:r>
              <a:rPr lang="en-US" dirty="0" err="1" smtClean="0"/>
              <a:t>Javascript</a:t>
            </a:r>
            <a:r>
              <a:rPr lang="en-US" dirty="0" smtClean="0"/>
              <a:t> on one page can read, change, and interact freely with all other pages </a:t>
            </a:r>
            <a:r>
              <a:rPr lang="en-US" b="1" dirty="0" smtClean="0"/>
              <a:t>from the same origin </a:t>
            </a:r>
          </a:p>
          <a:p>
            <a:pPr>
              <a:buNone/>
            </a:pPr>
            <a:r>
              <a:rPr lang="en-US" dirty="0" smtClean="0"/>
              <a:t> </a:t>
            </a:r>
          </a:p>
          <a:p>
            <a:endParaRPr lang="en-US" dirty="0"/>
          </a:p>
        </p:txBody>
      </p:sp>
      <p:pic>
        <p:nvPicPr>
          <p:cNvPr id="5" name="Picture 4"/>
          <p:cNvPicPr>
            <a:picLocks noChangeAspect="1"/>
          </p:cNvPicPr>
          <p:nvPr/>
        </p:nvPicPr>
        <p:blipFill>
          <a:blip r:embed="rId2"/>
          <a:stretch>
            <a:fillRect/>
          </a:stretch>
        </p:blipFill>
        <p:spPr>
          <a:xfrm>
            <a:off x="990307" y="2702193"/>
            <a:ext cx="7475699" cy="1862954"/>
          </a:xfrm>
          <a:prstGeom prst="rect">
            <a:avLst/>
          </a:prstGeom>
        </p:spPr>
      </p:pic>
    </p:spTree>
    <p:extLst>
      <p:ext uri="{BB962C8B-B14F-4D97-AF65-F5344CB8AC3E}">
        <p14:creationId xmlns:p14="http://schemas.microsoft.com/office/powerpoint/2010/main" val="427272562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57649" y="2311403"/>
            <a:ext cx="1120619" cy="1200329"/>
          </a:xfrm>
          <a:prstGeom prst="rect">
            <a:avLst/>
          </a:prstGeom>
          <a:noFill/>
        </p:spPr>
        <p:txBody>
          <a:bodyPr wrap="none" rtlCol="0">
            <a:spAutoFit/>
          </a:bodyPr>
          <a:lstStyle/>
          <a:p>
            <a:r>
              <a:rPr lang="en-US" sz="7200" dirty="0"/>
              <a:t>64</a:t>
            </a:r>
          </a:p>
        </p:txBody>
      </p:sp>
      <p:sp>
        <p:nvSpPr>
          <p:cNvPr id="7" name="TextBox 6"/>
          <p:cNvSpPr txBox="1"/>
          <p:nvPr/>
        </p:nvSpPr>
        <p:spPr>
          <a:xfrm>
            <a:off x="2000252" y="3745309"/>
            <a:ext cx="5221177" cy="1569660"/>
          </a:xfrm>
          <a:prstGeom prst="rect">
            <a:avLst/>
          </a:prstGeom>
          <a:noFill/>
        </p:spPr>
        <p:txBody>
          <a:bodyPr wrap="square" rtlCol="0">
            <a:spAutoFit/>
          </a:bodyPr>
          <a:lstStyle/>
          <a:p>
            <a:pPr algn="ctr"/>
            <a:r>
              <a:rPr lang="en-US" sz="3200" dirty="0"/>
              <a:t>Independent tracking mechanisms</a:t>
            </a:r>
            <a:br>
              <a:rPr lang="en-US" sz="3200" dirty="0"/>
            </a:br>
            <a:r>
              <a:rPr lang="en-US" sz="3200" dirty="0"/>
              <a:t>on typical top-50 sites</a:t>
            </a:r>
          </a:p>
        </p:txBody>
      </p:sp>
    </p:spTree>
    <p:extLst>
      <p:ext uri="{BB962C8B-B14F-4D97-AF65-F5344CB8AC3E}">
        <p14:creationId xmlns:p14="http://schemas.microsoft.com/office/powerpoint/2010/main" val="2042477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the Third Parties?</a:t>
            </a:r>
            <a:endParaRPr lang="en-US" dirty="0"/>
          </a:p>
        </p:txBody>
      </p:sp>
      <p:sp>
        <p:nvSpPr>
          <p:cNvPr id="9" name="Content Placeholder 8"/>
          <p:cNvSpPr>
            <a:spLocks noGrp="1"/>
          </p:cNvSpPr>
          <p:nvPr>
            <p:ph idx="1"/>
          </p:nvPr>
        </p:nvSpPr>
        <p:spPr/>
        <p:txBody>
          <a:bodyPr/>
          <a:lstStyle/>
          <a:p>
            <a:pPr marL="0" indent="0">
              <a:buNone/>
            </a:pPr>
            <a:r>
              <a:rPr lang="en-US" dirty="0" smtClean="0"/>
              <a:t>Some prominent trackers:</a:t>
            </a:r>
          </a:p>
          <a:p>
            <a:pPr lvl="1"/>
            <a:r>
              <a:rPr lang="en-US" dirty="0" smtClean="0"/>
              <a:t>Facebook</a:t>
            </a:r>
          </a:p>
          <a:p>
            <a:pPr lvl="1"/>
            <a:r>
              <a:rPr lang="en-US" dirty="0" smtClean="0"/>
              <a:t>Google</a:t>
            </a:r>
          </a:p>
          <a:p>
            <a:pPr lvl="1"/>
            <a:r>
              <a:rPr lang="en-US" dirty="0" smtClean="0"/>
              <a:t>bluekai.com</a:t>
            </a:r>
          </a:p>
          <a:p>
            <a:pPr lvl="1"/>
            <a:r>
              <a:rPr lang="en-US" dirty="0" smtClean="0"/>
              <a:t>revsci.net</a:t>
            </a:r>
          </a:p>
          <a:p>
            <a:pPr lvl="1"/>
            <a:r>
              <a:rPr lang="en-US" dirty="0" smtClean="0"/>
              <a:t>112.2o7.net</a:t>
            </a:r>
            <a:endParaRPr lang="en-US" dirty="0"/>
          </a:p>
        </p:txBody>
      </p:sp>
    </p:spTree>
    <p:extLst>
      <p:ext uri="{BB962C8B-B14F-4D97-AF65-F5344CB8AC3E}">
        <p14:creationId xmlns:p14="http://schemas.microsoft.com/office/powerpoint/2010/main" val="2397414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Behavioral Targeting?</a:t>
            </a:r>
            <a:endParaRPr lang="en-US" dirty="0"/>
          </a:p>
        </p:txBody>
      </p:sp>
      <p:pic>
        <p:nvPicPr>
          <p:cNvPr id="8196" name="Picture 4" descr="http://t1.gstatic.com/images?q=tbn:SI4lDQM5btkBYM:http://indiandevs.com/blogimages/gimp/1-10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3962400"/>
            <a:ext cx="571500" cy="762000"/>
          </a:xfrm>
          <a:prstGeom prst="rect">
            <a:avLst/>
          </a:prstGeom>
          <a:noFill/>
        </p:spPr>
      </p:pic>
      <p:sp>
        <p:nvSpPr>
          <p:cNvPr id="9" name="Rounded Rectangle 8"/>
          <p:cNvSpPr/>
          <p:nvPr/>
        </p:nvSpPr>
        <p:spPr>
          <a:xfrm>
            <a:off x="2628900" y="4495800"/>
            <a:ext cx="57150" cy="76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11" name="Straight Arrow Connector 10"/>
          <p:cNvCxnSpPr/>
          <p:nvPr/>
        </p:nvCxnSpPr>
        <p:spPr>
          <a:xfrm>
            <a:off x="2628900" y="4800600"/>
            <a:ext cx="742950" cy="8382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5" name="Picture 4" descr="http://t1.gstatic.com/images?q=tbn:SI4lDQM5btkBYM:http://indiandevs.com/blogimages/gimp/1-10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00400" y="3962400"/>
            <a:ext cx="571500" cy="762000"/>
          </a:xfrm>
          <a:prstGeom prst="rect">
            <a:avLst/>
          </a:prstGeom>
          <a:noFill/>
        </p:spPr>
      </p:pic>
      <p:sp>
        <p:nvSpPr>
          <p:cNvPr id="16" name="Rounded Rectangle 15"/>
          <p:cNvSpPr/>
          <p:nvPr/>
        </p:nvSpPr>
        <p:spPr>
          <a:xfrm>
            <a:off x="3543300" y="4495800"/>
            <a:ext cx="57150" cy="76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17" name="Straight Arrow Connector 16"/>
          <p:cNvCxnSpPr/>
          <p:nvPr/>
        </p:nvCxnSpPr>
        <p:spPr>
          <a:xfrm rot="5400000">
            <a:off x="3067745" y="5219799"/>
            <a:ext cx="837406" cy="596"/>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18" name="Picture 4" descr="http://t1.gstatic.com/images?q=tbn:SI4lDQM5btkBYM:http://indiandevs.com/blogimages/gimp/1-10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7650" y="3962400"/>
            <a:ext cx="571500" cy="762000"/>
          </a:xfrm>
          <a:prstGeom prst="rect">
            <a:avLst/>
          </a:prstGeom>
          <a:noFill/>
        </p:spPr>
      </p:pic>
      <p:sp>
        <p:nvSpPr>
          <p:cNvPr id="19" name="Rounded Rectangle 18"/>
          <p:cNvSpPr/>
          <p:nvPr/>
        </p:nvSpPr>
        <p:spPr>
          <a:xfrm>
            <a:off x="4400550" y="4495800"/>
            <a:ext cx="57150" cy="76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20" name="Straight Arrow Connector 19"/>
          <p:cNvCxnSpPr/>
          <p:nvPr/>
        </p:nvCxnSpPr>
        <p:spPr>
          <a:xfrm rot="10800000" flipV="1">
            <a:off x="3600450" y="4800600"/>
            <a:ext cx="742950" cy="8382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25" name="Picture 4" descr="http://t1.gstatic.com/images?q=tbn:SI4lDQM5btkBYM:http://indiandevs.com/blogimages/gimp/1-10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0700" y="3962400"/>
            <a:ext cx="571500" cy="762000"/>
          </a:xfrm>
          <a:prstGeom prst="rect">
            <a:avLst/>
          </a:prstGeom>
          <a:noFill/>
        </p:spPr>
      </p:pic>
      <p:sp>
        <p:nvSpPr>
          <p:cNvPr id="26" name="Rounded Rectangle 25"/>
          <p:cNvSpPr/>
          <p:nvPr/>
        </p:nvSpPr>
        <p:spPr>
          <a:xfrm>
            <a:off x="5943600" y="4495800"/>
            <a:ext cx="57150" cy="762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cxnSp>
        <p:nvCxnSpPr>
          <p:cNvPr id="27" name="Straight Arrow Connector 26"/>
          <p:cNvCxnSpPr/>
          <p:nvPr/>
        </p:nvCxnSpPr>
        <p:spPr>
          <a:xfrm rot="5400000">
            <a:off x="5467946" y="5219899"/>
            <a:ext cx="838200" cy="1191"/>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pic>
        <p:nvPicPr>
          <p:cNvPr id="8198" name="Picture 6" descr="http://t0.gstatic.com/images?q=tbn:euTIeJiIDiolPM:http://www.comparebuyandsave.com/images/index/Auc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8512" y="1905000"/>
            <a:ext cx="462058" cy="1200150"/>
          </a:xfrm>
          <a:prstGeom prst="rect">
            <a:avLst/>
          </a:prstGeom>
          <a:noFill/>
        </p:spPr>
      </p:pic>
      <p:pic>
        <p:nvPicPr>
          <p:cNvPr id="8200" name="Picture 8" descr="http://t0.gstatic.com/images?q=tbn:fjScP_MN39zP2M:http://www.filmmortal.com/upload/coca-cola_logo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43601" y="1676400"/>
            <a:ext cx="371014" cy="533400"/>
          </a:xfrm>
          <a:prstGeom prst="rect">
            <a:avLst/>
          </a:prstGeom>
          <a:noFill/>
        </p:spPr>
      </p:pic>
      <p:pic>
        <p:nvPicPr>
          <p:cNvPr id="8204" name="Picture 12" descr="http://t0.gstatic.com/images?q=tbn:xQ3gBDlJ5Ev5CM:http://www.moodiereport.com/images/absolute_no_label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7782" y="2209800"/>
            <a:ext cx="338718" cy="685800"/>
          </a:xfrm>
          <a:prstGeom prst="rect">
            <a:avLst/>
          </a:prstGeom>
          <a:noFill/>
        </p:spPr>
      </p:pic>
      <p:pic>
        <p:nvPicPr>
          <p:cNvPr id="8206" name="Picture 14" descr="http://t0.gstatic.com/images?q=tbn:TeRcYF2nay4mDM:http://www.ccmr.cornell.edu/industry/icplogos/Ford.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55677" y="2895600"/>
            <a:ext cx="514350" cy="262354"/>
          </a:xfrm>
          <a:prstGeom prst="rect">
            <a:avLst/>
          </a:prstGeom>
          <a:noFill/>
        </p:spPr>
      </p:pic>
      <p:cxnSp>
        <p:nvCxnSpPr>
          <p:cNvPr id="36" name="Straight Arrow Connector 35"/>
          <p:cNvCxnSpPr/>
          <p:nvPr/>
        </p:nvCxnSpPr>
        <p:spPr>
          <a:xfrm rot="10800000" flipV="1">
            <a:off x="4572000" y="1981200"/>
            <a:ext cx="12573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8198" idx="3"/>
          </p:cNvCxnSpPr>
          <p:nvPr/>
        </p:nvCxnSpPr>
        <p:spPr>
          <a:xfrm rot="10800000">
            <a:off x="4550571" y="2505078"/>
            <a:ext cx="1278731"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a:off x="4572001" y="2667002"/>
            <a:ext cx="1200149" cy="3047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9" idx="0"/>
          </p:cNvCxnSpPr>
          <p:nvPr/>
        </p:nvCxnSpPr>
        <p:spPr>
          <a:xfrm rot="5400000" flipH="1" flipV="1">
            <a:off x="2586038" y="3195638"/>
            <a:ext cx="1371600" cy="12287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16" idx="0"/>
          </p:cNvCxnSpPr>
          <p:nvPr/>
        </p:nvCxnSpPr>
        <p:spPr>
          <a:xfrm rot="5400000" flipH="1" flipV="1">
            <a:off x="3167063" y="3605213"/>
            <a:ext cx="1295400" cy="4857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9" idx="0"/>
          </p:cNvCxnSpPr>
          <p:nvPr/>
        </p:nvCxnSpPr>
        <p:spPr>
          <a:xfrm rot="16200000" flipV="1">
            <a:off x="3681413" y="3748088"/>
            <a:ext cx="1295400" cy="200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629150" y="3124200"/>
            <a:ext cx="97155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6" name="Picture 8" descr="http://t0.gstatic.com/images?q=tbn:fjScP_MN39zP2M:http://www.filmmortal.com/upload/coca-cola_logo5.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15000" y="4038600"/>
            <a:ext cx="159006" cy="228600"/>
          </a:xfrm>
          <a:prstGeom prst="rect">
            <a:avLst/>
          </a:prstGeom>
          <a:noFill/>
        </p:spPr>
      </p:pic>
      <p:sp>
        <p:nvSpPr>
          <p:cNvPr id="57" name="Rounded Rectangle 56"/>
          <p:cNvSpPr/>
          <p:nvPr/>
        </p:nvSpPr>
        <p:spPr>
          <a:xfrm>
            <a:off x="1371600" y="4267200"/>
            <a:ext cx="914400" cy="228600"/>
          </a:xfrm>
          <a:prstGeom prst="roundRect">
            <a:avLst/>
          </a:prstGeom>
          <a:solidFill>
            <a:schemeClr val="accent1">
              <a:lumMod val="20000"/>
              <a:lumOff val="80000"/>
            </a:schemeClr>
          </a:solidFill>
          <a:ln>
            <a:solidFill>
              <a:schemeClr val="tx2">
                <a:lumMod val="60000"/>
                <a:lumOff val="4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Publishers</a:t>
            </a:r>
          </a:p>
        </p:txBody>
      </p:sp>
      <p:sp>
        <p:nvSpPr>
          <p:cNvPr id="58" name="Rounded Rectangle 57"/>
          <p:cNvSpPr/>
          <p:nvPr/>
        </p:nvSpPr>
        <p:spPr>
          <a:xfrm>
            <a:off x="2971800" y="2286001"/>
            <a:ext cx="1028700" cy="219077"/>
          </a:xfrm>
          <a:prstGeom prst="roundRect">
            <a:avLst/>
          </a:prstGeom>
          <a:solidFill>
            <a:schemeClr val="accent1">
              <a:lumMod val="20000"/>
              <a:lumOff val="80000"/>
            </a:schemeClr>
          </a:solidFill>
          <a:ln>
            <a:solidFill>
              <a:schemeClr val="tx2">
                <a:lumMod val="60000"/>
                <a:lumOff val="4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Ad Network</a:t>
            </a:r>
          </a:p>
        </p:txBody>
      </p:sp>
      <p:sp>
        <p:nvSpPr>
          <p:cNvPr id="59" name="Rounded Rectangle 58"/>
          <p:cNvSpPr/>
          <p:nvPr/>
        </p:nvSpPr>
        <p:spPr>
          <a:xfrm>
            <a:off x="6418384" y="2414954"/>
            <a:ext cx="1011116" cy="252048"/>
          </a:xfrm>
          <a:prstGeom prst="roundRect">
            <a:avLst/>
          </a:prstGeom>
          <a:solidFill>
            <a:schemeClr val="accent1">
              <a:lumMod val="20000"/>
              <a:lumOff val="80000"/>
            </a:schemeClr>
          </a:solidFill>
          <a:ln>
            <a:solidFill>
              <a:schemeClr val="tx2">
                <a:lumMod val="60000"/>
                <a:lumOff val="40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Advertisers</a:t>
            </a:r>
          </a:p>
        </p:txBody>
      </p:sp>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6835" y="5715000"/>
            <a:ext cx="458630" cy="611506"/>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57135" y="5715000"/>
            <a:ext cx="458630" cy="611506"/>
          </a:xfrm>
          <a:prstGeom prst="rect">
            <a:avLst/>
          </a:prstGeom>
        </p:spPr>
      </p:pic>
    </p:spTree>
    <p:extLst>
      <p:ext uri="{BB962C8B-B14F-4D97-AF65-F5344CB8AC3E}">
        <p14:creationId xmlns:p14="http://schemas.microsoft.com/office/powerpoint/2010/main" val="4230141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20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20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820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9" grpId="0" animBg="1"/>
      <p:bldP spid="26" grpId="0" animBg="1"/>
      <p:bldP spid="58" grpId="0" animBg="1"/>
      <p:bldP spid="5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ogmap.com/blog/wp-content/uploads/2010/10/LUMA-Display-Ad-Tech-Landscape-for-AdExchang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1" y="285752"/>
            <a:ext cx="6276898" cy="6278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827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Privacy Worries</a:t>
            </a:r>
            <a:endParaRPr lang="en-US" dirty="0"/>
          </a:p>
        </p:txBody>
      </p:sp>
      <p:sp>
        <p:nvSpPr>
          <p:cNvPr id="3" name="Content Placeholder 2"/>
          <p:cNvSpPr>
            <a:spLocks noGrp="1"/>
          </p:cNvSpPr>
          <p:nvPr>
            <p:ph sz="half" idx="1"/>
          </p:nvPr>
        </p:nvSpPr>
        <p:spPr/>
        <p:txBody>
          <a:bodyPr>
            <a:normAutofit/>
          </a:bodyPr>
          <a:lstStyle/>
          <a:p>
            <a:pPr marL="0" indent="0">
              <a:buNone/>
            </a:pPr>
            <a:endParaRPr lang="en-US" sz="3200" dirty="0"/>
          </a:p>
          <a:p>
            <a:pPr marL="0" indent="0">
              <a:buNone/>
            </a:pPr>
            <a:r>
              <a:rPr lang="en-US" sz="3200" dirty="0"/>
              <a:t>Intellectual privacy</a:t>
            </a:r>
          </a:p>
          <a:p>
            <a:pPr marL="0" indent="0">
              <a:buNone/>
            </a:pPr>
            <a:endParaRPr lang="en-US" sz="3200" dirty="0"/>
          </a:p>
          <a:p>
            <a:pPr marL="0" indent="0">
              <a:buNone/>
            </a:pPr>
            <a:r>
              <a:rPr lang="en-US" sz="3200" dirty="0"/>
              <a:t>Behavioral targeting</a:t>
            </a:r>
          </a:p>
          <a:p>
            <a:pPr marL="0" indent="0">
              <a:buNone/>
            </a:pPr>
            <a:endParaRPr lang="en-US" sz="3200" dirty="0"/>
          </a:p>
        </p:txBody>
      </p:sp>
      <p:sp>
        <p:nvSpPr>
          <p:cNvPr id="6" name="Content Placeholder 5"/>
          <p:cNvSpPr>
            <a:spLocks noGrp="1"/>
          </p:cNvSpPr>
          <p:nvPr>
            <p:ph sz="half" idx="2"/>
          </p:nvPr>
        </p:nvSpPr>
        <p:spPr/>
        <p:txBody>
          <a:bodyPr>
            <a:normAutofit/>
          </a:bodyPr>
          <a:lstStyle/>
          <a:p>
            <a:pPr marL="0" indent="0">
              <a:buNone/>
            </a:pPr>
            <a:endParaRPr lang="en-US" sz="3200" dirty="0" smtClean="0"/>
          </a:p>
          <a:p>
            <a:pPr marL="0" indent="0">
              <a:buNone/>
            </a:pPr>
            <a:r>
              <a:rPr lang="en-US" sz="3200" dirty="0" smtClean="0"/>
              <a:t>Price </a:t>
            </a:r>
            <a:r>
              <a:rPr lang="en-US" sz="3200" dirty="0"/>
              <a:t>discrimination</a:t>
            </a:r>
          </a:p>
          <a:p>
            <a:pPr marL="0" indent="0">
              <a:buNone/>
            </a:pPr>
            <a:endParaRPr lang="en-US" sz="3200" dirty="0"/>
          </a:p>
          <a:p>
            <a:pPr marL="0" indent="0">
              <a:buNone/>
            </a:pPr>
            <a:r>
              <a:rPr lang="en-US" sz="3200" dirty="0" smtClean="0"/>
              <a:t>NSA</a:t>
            </a:r>
            <a:endParaRPr lang="en-US" sz="3200" dirty="0"/>
          </a:p>
          <a:p>
            <a:pPr marL="0" indent="0">
              <a:buNone/>
            </a:pPr>
            <a:endParaRPr lang="en-US" sz="3200" dirty="0"/>
          </a:p>
        </p:txBody>
      </p:sp>
    </p:spTree>
    <p:extLst>
      <p:ext uri="{BB962C8B-B14F-4D97-AF65-F5344CB8AC3E}">
        <p14:creationId xmlns:p14="http://schemas.microsoft.com/office/powerpoint/2010/main" val="1742297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65438"/>
            <a:ext cx="8229600" cy="1143000"/>
          </a:xfrm>
        </p:spPr>
        <p:txBody>
          <a:bodyPr/>
          <a:lstStyle/>
          <a:p>
            <a:r>
              <a:rPr lang="en-US" dirty="0" smtClean="0"/>
              <a:t>Tracking Techniques</a:t>
            </a:r>
            <a:endParaRPr lang="en-US" dirty="0"/>
          </a:p>
        </p:txBody>
      </p:sp>
    </p:spTree>
    <p:extLst>
      <p:ext uri="{BB962C8B-B14F-4D97-AF65-F5344CB8AC3E}">
        <p14:creationId xmlns:p14="http://schemas.microsoft.com/office/powerpoint/2010/main" val="4038356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Tagging: Placing Data in the Browser</a:t>
            </a:r>
            <a:endParaRPr lang="en-US" dirty="0"/>
          </a:p>
        </p:txBody>
      </p:sp>
      <p:sp>
        <p:nvSpPr>
          <p:cNvPr id="5" name="Content Placeholder 4"/>
          <p:cNvSpPr>
            <a:spLocks noGrp="1"/>
          </p:cNvSpPr>
          <p:nvPr>
            <p:ph sz="half" idx="1"/>
          </p:nvPr>
        </p:nvSpPr>
        <p:spPr/>
        <p:txBody>
          <a:bodyPr/>
          <a:lstStyle/>
          <a:p>
            <a:r>
              <a:rPr lang="en-US" dirty="0" smtClean="0"/>
              <a:t>HTTP Cookies</a:t>
            </a:r>
          </a:p>
          <a:p>
            <a:r>
              <a:rPr lang="en-US" dirty="0" smtClean="0"/>
              <a:t>HTTP Auth</a:t>
            </a:r>
          </a:p>
          <a:p>
            <a:r>
              <a:rPr lang="en-US" dirty="0" smtClean="0"/>
              <a:t>HTTP </a:t>
            </a:r>
            <a:r>
              <a:rPr lang="en-US" dirty="0" err="1" smtClean="0"/>
              <a:t>Etags</a:t>
            </a:r>
            <a:endParaRPr lang="en-US" dirty="0" smtClean="0"/>
          </a:p>
          <a:p>
            <a:r>
              <a:rPr lang="en-US" dirty="0" smtClean="0"/>
              <a:t>Content cache</a:t>
            </a:r>
          </a:p>
          <a:p>
            <a:r>
              <a:rPr lang="en-US" dirty="0" smtClean="0"/>
              <a:t>IE </a:t>
            </a:r>
            <a:r>
              <a:rPr lang="en-US" dirty="0" err="1" smtClean="0"/>
              <a:t>userdata</a:t>
            </a:r>
            <a:endParaRPr lang="en-US" dirty="0" smtClean="0"/>
          </a:p>
          <a:p>
            <a:r>
              <a:rPr lang="en-US" dirty="0" smtClean="0"/>
              <a:t>HTML5 protocol &amp; content handlers</a:t>
            </a:r>
          </a:p>
          <a:p>
            <a:r>
              <a:rPr lang="en-US" dirty="0" smtClean="0"/>
              <a:t>HTML5 Storage</a:t>
            </a:r>
          </a:p>
          <a:p>
            <a:endParaRPr lang="en-US" dirty="0"/>
          </a:p>
        </p:txBody>
      </p:sp>
      <p:sp>
        <p:nvSpPr>
          <p:cNvPr id="6" name="Content Placeholder 5"/>
          <p:cNvSpPr>
            <a:spLocks noGrp="1"/>
          </p:cNvSpPr>
          <p:nvPr>
            <p:ph sz="half" idx="2"/>
          </p:nvPr>
        </p:nvSpPr>
        <p:spPr/>
        <p:txBody>
          <a:bodyPr/>
          <a:lstStyle/>
          <a:p>
            <a:r>
              <a:rPr lang="en-US" dirty="0" smtClean="0"/>
              <a:t>Flash cookies</a:t>
            </a:r>
          </a:p>
          <a:p>
            <a:r>
              <a:rPr lang="en-US" dirty="0" smtClean="0"/>
              <a:t>Silverlight storage</a:t>
            </a:r>
          </a:p>
          <a:p>
            <a:r>
              <a:rPr lang="en-US" dirty="0" smtClean="0"/>
              <a:t>TLS session ID &amp; resume</a:t>
            </a:r>
          </a:p>
          <a:p>
            <a:r>
              <a:rPr lang="en-US" dirty="0" smtClean="0"/>
              <a:t>Browsing history</a:t>
            </a:r>
          </a:p>
          <a:p>
            <a:r>
              <a:rPr lang="en-US" dirty="0" smtClean="0"/>
              <a:t>window.name</a:t>
            </a:r>
          </a:p>
          <a:p>
            <a:r>
              <a:rPr lang="en-US" dirty="0" smtClean="0"/>
              <a:t>HTTP STS</a:t>
            </a:r>
          </a:p>
          <a:p>
            <a:r>
              <a:rPr lang="en-US" dirty="0" smtClean="0"/>
              <a:t>DNS cache</a:t>
            </a:r>
            <a:endParaRPr lang="en-US" dirty="0"/>
          </a:p>
        </p:txBody>
      </p:sp>
    </p:spTree>
    <p:extLst>
      <p:ext uri="{BB962C8B-B14F-4D97-AF65-F5344CB8AC3E}">
        <p14:creationId xmlns:p14="http://schemas.microsoft.com/office/powerpoint/2010/main" val="4101273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Exploiting STS for Tagging</a:t>
            </a:r>
            <a:endParaRPr lang="en-US" dirty="0"/>
          </a:p>
        </p:txBody>
      </p:sp>
      <p:sp>
        <p:nvSpPr>
          <p:cNvPr id="6" name="Content Placeholder 5"/>
          <p:cNvSpPr>
            <a:spLocks noGrp="1"/>
          </p:cNvSpPr>
          <p:nvPr>
            <p:ph idx="1"/>
          </p:nvPr>
        </p:nvSpPr>
        <p:spPr/>
        <p:txBody>
          <a:bodyPr>
            <a:normAutofit lnSpcReduction="10000"/>
          </a:bodyPr>
          <a:lstStyle/>
          <a:p>
            <a:pPr marL="0" indent="0">
              <a:buNone/>
            </a:pPr>
            <a:r>
              <a:rPr lang="en-US" sz="2800" dirty="0" smtClean="0"/>
              <a:t>HTTP Strict Transport Security:</a:t>
            </a:r>
          </a:p>
          <a:p>
            <a:pPr marL="0" indent="0">
              <a:buNone/>
            </a:pPr>
            <a:r>
              <a:rPr lang="en-US" sz="2800" dirty="0" smtClean="0"/>
              <a:t>Tells </a:t>
            </a:r>
            <a:r>
              <a:rPr lang="en-US" sz="2800" dirty="0"/>
              <a:t>browser to use encryption when connecting to a domain </a:t>
            </a:r>
            <a:r>
              <a:rPr lang="en-US" sz="2800" dirty="0">
                <a:sym typeface="Wingdings" panose="05000000000000000000" pitchFamily="2" charset="2"/>
              </a:rPr>
              <a:t> 1</a:t>
            </a:r>
            <a:r>
              <a:rPr lang="en-US" sz="2800" dirty="0"/>
              <a:t> tracking bit per domain</a:t>
            </a:r>
          </a:p>
          <a:p>
            <a:pPr marL="0" indent="0">
              <a:buNone/>
            </a:pPr>
            <a:endParaRPr lang="en-US" sz="2800" dirty="0"/>
          </a:p>
          <a:p>
            <a:pPr marL="0" indent="0">
              <a:buNone/>
            </a:pPr>
            <a:r>
              <a:rPr lang="en-US" sz="2800" dirty="0"/>
              <a:t>Can this somehow be used to track uniquely?!</a:t>
            </a:r>
          </a:p>
          <a:p>
            <a:pPr marL="0" indent="0">
              <a:buNone/>
            </a:pPr>
            <a:endParaRPr lang="en-US" sz="2800" dirty="0"/>
          </a:p>
          <a:p>
            <a:pPr marL="0" indent="0">
              <a:buNone/>
            </a:pPr>
            <a:r>
              <a:rPr lang="en-US" sz="2800" dirty="0" smtClean="0"/>
              <a:t>Create (say) 64 subdomains</a:t>
            </a:r>
          </a:p>
          <a:p>
            <a:pPr marL="0" indent="0">
              <a:buNone/>
            </a:pPr>
            <a:r>
              <a:rPr lang="en-US" sz="2800" dirty="0" smtClean="0"/>
              <a:t>Each subdomain gives you 1 bit of tracking</a:t>
            </a:r>
          </a:p>
          <a:p>
            <a:pPr marL="0" indent="0">
              <a:buNone/>
            </a:pPr>
            <a:r>
              <a:rPr lang="en-US" sz="2800" dirty="0" smtClean="0"/>
              <a:t>Collectively: enough to uniquely identify every user</a:t>
            </a:r>
            <a:endParaRPr lang="en-US" sz="2800" dirty="0"/>
          </a:p>
        </p:txBody>
      </p:sp>
    </p:spTree>
    <p:extLst>
      <p:ext uri="{BB962C8B-B14F-4D97-AF65-F5344CB8AC3E}">
        <p14:creationId xmlns:p14="http://schemas.microsoft.com/office/powerpoint/2010/main" val="20352410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6" end="6"/>
                                            </p:txEl>
                                          </p:spTgt>
                                        </p:tgtEl>
                                        <p:attrNameLst>
                                          <p:attrName>style.visibility</p:attrName>
                                        </p:attrNameLst>
                                      </p:cBhvr>
                                      <p:to>
                                        <p:strVal val="visible"/>
                                      </p:to>
                                    </p:set>
                                    <p:animEffect transition="in" filter="fade">
                                      <p:cBhvr>
                                        <p:cTn id="10" dur="500"/>
                                        <p:tgtEl>
                                          <p:spTgt spid="6">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animEffect transition="in" filter="fade">
                                      <p:cBhvr>
                                        <p:cTn id="13"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3"/>
          <p:cNvSpPr/>
          <p:nvPr/>
        </p:nvSpPr>
        <p:spPr>
          <a:xfrm>
            <a:off x="1714500" y="1676400"/>
            <a:ext cx="5715000" cy="4876800"/>
          </a:xfrm>
          <a:prstGeom prst="roundRect">
            <a:avLst>
              <a:gd name="adj" fmla="val 1174"/>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5" name="Rounded Rectangle 4"/>
          <p:cNvSpPr/>
          <p:nvPr/>
        </p:nvSpPr>
        <p:spPr>
          <a:xfrm>
            <a:off x="3600169" y="4031343"/>
            <a:ext cx="1943660" cy="2286000"/>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TextBox 5"/>
          <p:cNvSpPr txBox="1"/>
          <p:nvPr/>
        </p:nvSpPr>
        <p:spPr>
          <a:xfrm>
            <a:off x="3776661" y="1750423"/>
            <a:ext cx="2140092" cy="369332"/>
          </a:xfrm>
          <a:prstGeom prst="rect">
            <a:avLst/>
          </a:prstGeom>
          <a:noFill/>
        </p:spPr>
        <p:txBody>
          <a:bodyPr wrap="none" rtlCol="0">
            <a:spAutoFit/>
          </a:bodyPr>
          <a:lstStyle/>
          <a:p>
            <a:r>
              <a:rPr lang="en-US" dirty="0"/>
              <a:t>http://firstparty.com</a:t>
            </a:r>
          </a:p>
        </p:txBody>
      </p:sp>
      <p:cxnSp>
        <p:nvCxnSpPr>
          <p:cNvPr id="7" name="Straight Connector 6"/>
          <p:cNvCxnSpPr/>
          <p:nvPr/>
        </p:nvCxnSpPr>
        <p:spPr>
          <a:xfrm>
            <a:off x="1714500" y="2198132"/>
            <a:ext cx="5715000" cy="0"/>
          </a:xfrm>
          <a:prstGeom prst="line">
            <a:avLst/>
          </a:prstGeom>
        </p:spPr>
        <p:style>
          <a:lnRef idx="2">
            <a:schemeClr val="accent3"/>
          </a:lnRef>
          <a:fillRef idx="1">
            <a:schemeClr val="lt1"/>
          </a:fillRef>
          <a:effectRef idx="0">
            <a:schemeClr val="accent3"/>
          </a:effectRef>
          <a:fontRef idx="minor">
            <a:schemeClr val="dk1"/>
          </a:fontRef>
        </p:style>
      </p:cxnSp>
      <p:sp>
        <p:nvSpPr>
          <p:cNvPr id="8" name="TextBox 7"/>
          <p:cNvSpPr txBox="1"/>
          <p:nvPr/>
        </p:nvSpPr>
        <p:spPr>
          <a:xfrm>
            <a:off x="3828771" y="4099923"/>
            <a:ext cx="2031325" cy="369332"/>
          </a:xfrm>
          <a:prstGeom prst="rect">
            <a:avLst/>
          </a:prstGeom>
          <a:noFill/>
        </p:spPr>
        <p:txBody>
          <a:bodyPr wrap="none" rtlCol="0">
            <a:spAutoFit/>
          </a:bodyPr>
          <a:lstStyle/>
          <a:p>
            <a:r>
              <a:rPr lang="en-US" dirty="0"/>
              <a:t>http://tracker.com/</a:t>
            </a:r>
          </a:p>
        </p:txBody>
      </p:sp>
      <p:sp>
        <p:nvSpPr>
          <p:cNvPr id="9" name="Rounded Rectangle 8"/>
          <p:cNvSpPr/>
          <p:nvPr/>
        </p:nvSpPr>
        <p:spPr>
          <a:xfrm>
            <a:off x="3828770" y="4786086"/>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1</a:t>
            </a:r>
            <a:endParaRPr lang="en-US" dirty="0"/>
          </a:p>
        </p:txBody>
      </p:sp>
      <p:sp>
        <p:nvSpPr>
          <p:cNvPr id="10" name="Rounded Rectangle 9"/>
          <p:cNvSpPr/>
          <p:nvPr/>
        </p:nvSpPr>
        <p:spPr>
          <a:xfrm>
            <a:off x="4228820" y="4786086"/>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0</a:t>
            </a:r>
            <a:endParaRPr lang="en-US" dirty="0"/>
          </a:p>
        </p:txBody>
      </p:sp>
      <p:sp>
        <p:nvSpPr>
          <p:cNvPr id="11" name="Rounded Rectangle 10"/>
          <p:cNvSpPr/>
          <p:nvPr/>
        </p:nvSpPr>
        <p:spPr>
          <a:xfrm>
            <a:off x="4628870" y="4786086"/>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1</a:t>
            </a:r>
            <a:endParaRPr lang="en-US" dirty="0"/>
          </a:p>
        </p:txBody>
      </p:sp>
      <p:sp>
        <p:nvSpPr>
          <p:cNvPr id="12" name="Rounded Rectangle 11"/>
          <p:cNvSpPr/>
          <p:nvPr/>
        </p:nvSpPr>
        <p:spPr>
          <a:xfrm>
            <a:off x="5028920" y="4786086"/>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1</a:t>
            </a:r>
            <a:endParaRPr lang="en-US" dirty="0"/>
          </a:p>
        </p:txBody>
      </p:sp>
      <p:sp>
        <p:nvSpPr>
          <p:cNvPr id="13" name="Rounded Rectangle 12"/>
          <p:cNvSpPr/>
          <p:nvPr/>
        </p:nvSpPr>
        <p:spPr>
          <a:xfrm>
            <a:off x="3828770" y="5174343"/>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0</a:t>
            </a:r>
            <a:endParaRPr lang="en-US" dirty="0"/>
          </a:p>
        </p:txBody>
      </p:sp>
      <p:sp>
        <p:nvSpPr>
          <p:cNvPr id="14" name="Rounded Rectangle 13"/>
          <p:cNvSpPr/>
          <p:nvPr/>
        </p:nvSpPr>
        <p:spPr>
          <a:xfrm>
            <a:off x="4228820" y="5174343"/>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0</a:t>
            </a:r>
            <a:endParaRPr lang="en-US" dirty="0"/>
          </a:p>
        </p:txBody>
      </p:sp>
      <p:sp>
        <p:nvSpPr>
          <p:cNvPr id="15" name="Rounded Rectangle 14"/>
          <p:cNvSpPr/>
          <p:nvPr/>
        </p:nvSpPr>
        <p:spPr>
          <a:xfrm>
            <a:off x="4628870" y="5174343"/>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1</a:t>
            </a:r>
            <a:endParaRPr lang="en-US" dirty="0"/>
          </a:p>
        </p:txBody>
      </p:sp>
      <p:sp>
        <p:nvSpPr>
          <p:cNvPr id="16" name="Rounded Rectangle 15"/>
          <p:cNvSpPr/>
          <p:nvPr/>
        </p:nvSpPr>
        <p:spPr>
          <a:xfrm>
            <a:off x="5028920" y="5174343"/>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0</a:t>
            </a:r>
            <a:endParaRPr lang="en-US" dirty="0"/>
          </a:p>
        </p:txBody>
      </p:sp>
      <p:sp>
        <p:nvSpPr>
          <p:cNvPr id="17" name="Rounded Rectangle 16"/>
          <p:cNvSpPr/>
          <p:nvPr/>
        </p:nvSpPr>
        <p:spPr>
          <a:xfrm>
            <a:off x="3828770" y="5886688"/>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t>
            </a:r>
            <a:endParaRPr lang="en-US" dirty="0"/>
          </a:p>
        </p:txBody>
      </p:sp>
      <p:sp>
        <p:nvSpPr>
          <p:cNvPr id="18" name="Rounded Rectangle 17"/>
          <p:cNvSpPr/>
          <p:nvPr/>
        </p:nvSpPr>
        <p:spPr>
          <a:xfrm>
            <a:off x="4228820" y="5886688"/>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t>
            </a:r>
            <a:endParaRPr lang="en-US" dirty="0"/>
          </a:p>
        </p:txBody>
      </p:sp>
      <p:sp>
        <p:nvSpPr>
          <p:cNvPr id="19" name="Rounded Rectangle 18"/>
          <p:cNvSpPr/>
          <p:nvPr/>
        </p:nvSpPr>
        <p:spPr>
          <a:xfrm>
            <a:off x="4628870" y="5886688"/>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t>
            </a:r>
            <a:endParaRPr lang="en-US" dirty="0"/>
          </a:p>
        </p:txBody>
      </p:sp>
      <p:sp>
        <p:nvSpPr>
          <p:cNvPr id="20" name="Rounded Rectangle 19"/>
          <p:cNvSpPr/>
          <p:nvPr/>
        </p:nvSpPr>
        <p:spPr>
          <a:xfrm>
            <a:off x="5028920" y="5886688"/>
            <a:ext cx="285750" cy="285512"/>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a:t>
            </a:r>
            <a:endParaRPr lang="en-US" dirty="0"/>
          </a:p>
        </p:txBody>
      </p:sp>
      <p:sp>
        <p:nvSpPr>
          <p:cNvPr id="22" name="TextBox 21"/>
          <p:cNvSpPr txBox="1"/>
          <p:nvPr/>
        </p:nvSpPr>
        <p:spPr>
          <a:xfrm>
            <a:off x="4422321" y="5317099"/>
            <a:ext cx="114300" cy="523220"/>
          </a:xfrm>
          <a:prstGeom prst="rect">
            <a:avLst/>
          </a:prstGeom>
          <a:noFill/>
        </p:spPr>
        <p:txBody>
          <a:bodyPr wrap="square" rtlCol="0">
            <a:spAutoFit/>
          </a:bodyPr>
          <a:lstStyle/>
          <a:p>
            <a:r>
              <a:rPr lang="en-US" sz="2800" b="1" dirty="0">
                <a:solidFill>
                  <a:srgbClr val="C00000"/>
                </a:solidFill>
              </a:rPr>
              <a:t>…</a:t>
            </a:r>
          </a:p>
        </p:txBody>
      </p:sp>
      <p:sp>
        <p:nvSpPr>
          <p:cNvPr id="23" name="TextBox 22"/>
          <p:cNvSpPr txBox="1"/>
          <p:nvPr/>
        </p:nvSpPr>
        <p:spPr>
          <a:xfrm>
            <a:off x="2236471" y="4738914"/>
            <a:ext cx="1481746" cy="369332"/>
          </a:xfrm>
          <a:prstGeom prst="rect">
            <a:avLst/>
          </a:prstGeom>
          <a:noFill/>
        </p:spPr>
        <p:txBody>
          <a:bodyPr wrap="none" rtlCol="0">
            <a:spAutoFit/>
          </a:bodyPr>
          <a:lstStyle/>
          <a:p>
            <a:r>
              <a:rPr lang="en-US" dirty="0"/>
              <a:t>a.tracker.com</a:t>
            </a:r>
          </a:p>
        </p:txBody>
      </p:sp>
      <p:cxnSp>
        <p:nvCxnSpPr>
          <p:cNvPr id="25" name="Straight Connector 24"/>
          <p:cNvCxnSpPr>
            <a:stCxn id="9" idx="1"/>
            <a:endCxn id="23" idx="3"/>
          </p:cNvCxnSpPr>
          <p:nvPr/>
        </p:nvCxnSpPr>
        <p:spPr>
          <a:xfrm flipH="1" flipV="1">
            <a:off x="3718217" y="4923580"/>
            <a:ext cx="110553" cy="5262"/>
          </a:xfrm>
          <a:prstGeom prst="line">
            <a:avLst/>
          </a:prstGeom>
        </p:spPr>
        <p:style>
          <a:lnRef idx="1">
            <a:schemeClr val="dk1"/>
          </a:lnRef>
          <a:fillRef idx="0">
            <a:schemeClr val="dk1"/>
          </a:fillRef>
          <a:effectRef idx="0">
            <a:schemeClr val="dk1"/>
          </a:effectRef>
          <a:fontRef idx="minor">
            <a:schemeClr val="tx1"/>
          </a:fontRef>
        </p:style>
      </p:cxnSp>
      <p:sp>
        <p:nvSpPr>
          <p:cNvPr id="2" name="Title 1"/>
          <p:cNvSpPr>
            <a:spLocks noGrp="1"/>
          </p:cNvSpPr>
          <p:nvPr>
            <p:ph type="title"/>
          </p:nvPr>
        </p:nvSpPr>
        <p:spPr/>
        <p:txBody>
          <a:bodyPr/>
          <a:lstStyle/>
          <a:p>
            <a:r>
              <a:rPr lang="en-US" dirty="0"/>
              <a:t>Exploiting STS for </a:t>
            </a:r>
            <a:r>
              <a:rPr lang="en-US" dirty="0" smtClean="0"/>
              <a:t>Tagging</a:t>
            </a:r>
            <a:endParaRPr lang="en-US" dirty="0"/>
          </a:p>
        </p:txBody>
      </p:sp>
    </p:spTree>
    <p:extLst>
      <p:ext uri="{BB962C8B-B14F-4D97-AF65-F5344CB8AC3E}">
        <p14:creationId xmlns:p14="http://schemas.microsoft.com/office/powerpoint/2010/main" val="38643971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Fingerprinting:</a:t>
            </a:r>
            <a:br>
              <a:rPr lang="en-US" dirty="0" smtClean="0"/>
            </a:br>
            <a:r>
              <a:rPr lang="en-US" dirty="0" smtClean="0"/>
              <a:t>Observing the Browser’s </a:t>
            </a:r>
            <a:r>
              <a:rPr lang="en-US" dirty="0"/>
              <a:t>B</a:t>
            </a:r>
            <a:r>
              <a:rPr lang="en-US" dirty="0" smtClean="0"/>
              <a:t>ehavior</a:t>
            </a:r>
            <a:endParaRPr lang="en-US" dirty="0"/>
          </a:p>
        </p:txBody>
      </p:sp>
      <p:sp>
        <p:nvSpPr>
          <p:cNvPr id="5" name="Content Placeholder 4"/>
          <p:cNvSpPr>
            <a:spLocks noGrp="1"/>
          </p:cNvSpPr>
          <p:nvPr>
            <p:ph sz="half" idx="1"/>
          </p:nvPr>
        </p:nvSpPr>
        <p:spPr/>
        <p:txBody>
          <a:bodyPr/>
          <a:lstStyle/>
          <a:p>
            <a:r>
              <a:rPr lang="en-US" dirty="0" smtClean="0"/>
              <a:t>User-Agent</a:t>
            </a:r>
          </a:p>
          <a:p>
            <a:r>
              <a:rPr lang="en-US" dirty="0" smtClean="0"/>
              <a:t>HTTP ACCEPT headers</a:t>
            </a:r>
          </a:p>
          <a:p>
            <a:r>
              <a:rPr lang="en-US" dirty="0" smtClean="0"/>
              <a:t>Browser plug-ins</a:t>
            </a:r>
          </a:p>
          <a:p>
            <a:r>
              <a:rPr lang="en-US" dirty="0" smtClean="0"/>
              <a:t>MIME support</a:t>
            </a:r>
          </a:p>
          <a:p>
            <a:r>
              <a:rPr lang="en-US" dirty="0" smtClean="0"/>
              <a:t>Clock skew</a:t>
            </a:r>
            <a:endParaRPr lang="en-US" dirty="0"/>
          </a:p>
        </p:txBody>
      </p:sp>
      <p:sp>
        <p:nvSpPr>
          <p:cNvPr id="6" name="Content Placeholder 5"/>
          <p:cNvSpPr>
            <a:spLocks noGrp="1"/>
          </p:cNvSpPr>
          <p:nvPr>
            <p:ph sz="half" idx="2"/>
          </p:nvPr>
        </p:nvSpPr>
        <p:spPr/>
        <p:txBody>
          <a:bodyPr/>
          <a:lstStyle/>
          <a:p>
            <a:r>
              <a:rPr lang="en-US" dirty="0" smtClean="0"/>
              <a:t>Installed fonts</a:t>
            </a:r>
          </a:p>
          <a:p>
            <a:r>
              <a:rPr lang="en-US" dirty="0" smtClean="0"/>
              <a:t>Cookies enabled?</a:t>
            </a:r>
          </a:p>
          <a:p>
            <a:r>
              <a:rPr lang="en-US" dirty="0" smtClean="0"/>
              <a:t>Browser add-ons</a:t>
            </a:r>
          </a:p>
          <a:p>
            <a:r>
              <a:rPr lang="en-US" dirty="0" smtClean="0"/>
              <a:t>Screen resolution</a:t>
            </a:r>
          </a:p>
          <a:p>
            <a:endParaRPr lang="en-US" dirty="0"/>
          </a:p>
        </p:txBody>
      </p:sp>
    </p:spTree>
    <p:extLst>
      <p:ext uri="{BB962C8B-B14F-4D97-AF65-F5344CB8AC3E}">
        <p14:creationId xmlns:p14="http://schemas.microsoft.com/office/powerpoint/2010/main" val="40124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Same-Origin </a:t>
            </a:r>
            <a:r>
              <a:rPr lang="en-US" dirty="0"/>
              <a:t>P</a:t>
            </a:r>
            <a:r>
              <a:rPr lang="en-US" dirty="0" smtClean="0"/>
              <a:t>olicy </a:t>
            </a:r>
            <a:endParaRPr lang="en-US" dirty="0"/>
          </a:p>
        </p:txBody>
      </p:sp>
      <p:sp>
        <p:nvSpPr>
          <p:cNvPr id="3" name="Content Placeholder 2"/>
          <p:cNvSpPr>
            <a:spLocks noGrp="1"/>
          </p:cNvSpPr>
          <p:nvPr>
            <p:ph idx="1"/>
          </p:nvPr>
        </p:nvSpPr>
        <p:spPr>
          <a:xfrm>
            <a:off x="457200" y="1600200"/>
            <a:ext cx="8229600" cy="4756150"/>
          </a:xfrm>
        </p:spPr>
        <p:txBody>
          <a:bodyPr>
            <a:normAutofit fontScale="92500" lnSpcReduction="10000"/>
          </a:bodyPr>
          <a:lstStyle/>
          <a:p>
            <a:r>
              <a:rPr lang="en-US" dirty="0" smtClean="0"/>
              <a:t>Browsers provide isolation for JS scripts via the </a:t>
            </a:r>
            <a:r>
              <a:rPr lang="en-US" dirty="0" smtClean="0">
                <a:solidFill>
                  <a:srgbClr val="FF0000"/>
                </a:solidFill>
              </a:rPr>
              <a:t>Same Origin Policy </a:t>
            </a:r>
            <a:r>
              <a:rPr lang="en-US" dirty="0" smtClean="0"/>
              <a:t>(</a:t>
            </a:r>
            <a:r>
              <a:rPr lang="en-US" b="1" dirty="0" smtClean="0"/>
              <a:t>SOP</a:t>
            </a:r>
            <a:r>
              <a:rPr lang="en-US" dirty="0" smtClean="0"/>
              <a:t>) </a:t>
            </a:r>
          </a:p>
          <a:p>
            <a:r>
              <a:rPr lang="en-US" dirty="0" smtClean="0"/>
              <a:t>Simple version: </a:t>
            </a:r>
          </a:p>
          <a:p>
            <a:pPr lvl="1"/>
            <a:r>
              <a:rPr lang="en-US" dirty="0" smtClean="0"/>
              <a:t>Browser associates web page elements (layout, cookies, events) with a given </a:t>
            </a:r>
            <a:r>
              <a:rPr lang="en-US" b="1" dirty="0" smtClean="0">
                <a:solidFill>
                  <a:srgbClr val="008000"/>
                </a:solidFill>
              </a:rPr>
              <a:t>origin</a:t>
            </a:r>
            <a:r>
              <a:rPr lang="en-US" b="1" dirty="0" smtClean="0"/>
              <a:t> </a:t>
            </a:r>
            <a:r>
              <a:rPr lang="en-US" dirty="0" smtClean="0"/>
              <a:t>≈ web server that provided the page/cookies in the first place</a:t>
            </a:r>
          </a:p>
          <a:p>
            <a:pPr lvl="2"/>
            <a:r>
              <a:rPr lang="en-US" dirty="0" smtClean="0"/>
              <a:t>Identity of web server is in terms of its hostname, e.g., </a:t>
            </a:r>
            <a:r>
              <a:rPr lang="en-US" dirty="0" err="1" smtClean="0">
                <a:solidFill>
                  <a:srgbClr val="008000"/>
                </a:solidFill>
              </a:rPr>
              <a:t>bank.com</a:t>
            </a:r>
            <a:r>
              <a:rPr lang="en-US" dirty="0" smtClean="0"/>
              <a:t> </a:t>
            </a:r>
          </a:p>
          <a:p>
            <a:r>
              <a:rPr lang="en-US" dirty="0" smtClean="0"/>
              <a:t>SOP </a:t>
            </a:r>
            <a:r>
              <a:rPr lang="en-US" dirty="0" smtClean="0">
                <a:solidFill>
                  <a:srgbClr val="3366FF"/>
                </a:solidFill>
              </a:rPr>
              <a:t>= </a:t>
            </a:r>
            <a:r>
              <a:rPr lang="en-US" b="1" dirty="0" smtClean="0">
                <a:solidFill>
                  <a:srgbClr val="3366FF"/>
                </a:solidFill>
              </a:rPr>
              <a:t>only scripts from a web page’s origin have access to page’s elements</a:t>
            </a:r>
            <a:r>
              <a:rPr lang="en-US" i="1" dirty="0" smtClean="0">
                <a:solidFill>
                  <a:srgbClr val="3366FF"/>
                </a:solidFill>
              </a:rPr>
              <a:t> </a:t>
            </a:r>
          </a:p>
          <a:p>
            <a:r>
              <a:rPr lang="en-US" b="1" dirty="0" smtClean="0"/>
              <a:t>XSS: Subverting the Same Origin Policy </a:t>
            </a:r>
            <a:endParaRPr lang="en-US" dirty="0" smtClean="0"/>
          </a:p>
          <a:p>
            <a:pPr lvl="1"/>
            <a:endParaRPr lang="en-US" dirty="0"/>
          </a:p>
        </p:txBody>
      </p:sp>
    </p:spTree>
    <p:extLst>
      <p:ext uri="{BB962C8B-B14F-4D97-AF65-F5344CB8AC3E}">
        <p14:creationId xmlns:p14="http://schemas.microsoft.com/office/powerpoint/2010/main" val="270665531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Panopticlick</a:t>
            </a:r>
            <a:r>
              <a:rPr lang="en-US" dirty="0" smtClean="0"/>
              <a:t> – Browser </a:t>
            </a:r>
            <a:r>
              <a:rPr lang="en-US" dirty="0" err="1" smtClean="0"/>
              <a:t>Fingerpringing</a:t>
            </a:r>
            <a:endParaRPr lang="en-US" dirty="0"/>
          </a:p>
        </p:txBody>
      </p:sp>
      <p:sp>
        <p:nvSpPr>
          <p:cNvPr id="3" name="Content Placeholder 2"/>
          <p:cNvSpPr>
            <a:spLocks noGrp="1"/>
          </p:cNvSpPr>
          <p:nvPr>
            <p:ph idx="1"/>
          </p:nvPr>
        </p:nvSpPr>
        <p:spPr/>
        <p:txBody>
          <a:bodyPr>
            <a:normAutofit/>
          </a:bodyPr>
          <a:lstStyle/>
          <a:p>
            <a:pPr>
              <a:buNone/>
            </a:pPr>
            <a:endParaRPr lang="en-US" dirty="0" smtClean="0"/>
          </a:p>
          <a:p>
            <a:pPr>
              <a:buNone/>
            </a:pPr>
            <a:endParaRPr lang="en-US" dirty="0"/>
          </a:p>
          <a:p>
            <a:pPr>
              <a:buNone/>
            </a:pPr>
            <a:r>
              <a:rPr lang="en-US" dirty="0" smtClean="0"/>
              <a:t>Vast majority of browsers/devices have unique fingerprints (among millions of other devices)</a:t>
            </a:r>
            <a:endParaRPr lang="en-US" dirty="0"/>
          </a:p>
        </p:txBody>
      </p:sp>
    </p:spTree>
    <p:extLst>
      <p:ext uri="{BB962C8B-B14F-4D97-AF65-F5344CB8AC3E}">
        <p14:creationId xmlns:p14="http://schemas.microsoft.com/office/powerpoint/2010/main" val="1715782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rivazilla.files.wordpress.com/2011/06/panopticlick_1311405666266.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23" y="1"/>
            <a:ext cx="832197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2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943100" y="0"/>
            <a:ext cx="5247283" cy="6858000"/>
          </a:xfrm>
          <a:prstGeom prst="rect">
            <a:avLst/>
          </a:prstGeom>
        </p:spPr>
      </p:pic>
    </p:spTree>
    <p:extLst>
      <p:ext uri="{BB962C8B-B14F-4D97-AF65-F5344CB8AC3E}">
        <p14:creationId xmlns:p14="http://schemas.microsoft.com/office/powerpoint/2010/main" val="407987395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Anonymous </a:t>
            </a:r>
            <a:r>
              <a:rPr lang="en-US" dirty="0" smtClean="0"/>
              <a:t>Tracking</a:t>
            </a:r>
            <a:r>
              <a:rPr lang="en-US" dirty="0"/>
              <a:t>? </a:t>
            </a:r>
            <a:r>
              <a:rPr lang="en-US" dirty="0" smtClean="0"/>
              <a:t>Not Quite</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1. Third party is sometimes a first party</a:t>
            </a:r>
          </a:p>
        </p:txBody>
      </p:sp>
    </p:spTree>
    <p:extLst>
      <p:ext uri="{BB962C8B-B14F-4D97-AF65-F5344CB8AC3E}">
        <p14:creationId xmlns:p14="http://schemas.microsoft.com/office/powerpoint/2010/main" val="3357267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1443" y="183059"/>
            <a:ext cx="6074420" cy="6478488"/>
          </a:xfrm>
          <a:prstGeom prst="rect">
            <a:avLst/>
          </a:prstGeom>
          <a:noFill/>
          <a:ln w="12700" cap="flat">
            <a:noFill/>
            <a:miter lim="800000"/>
            <a:headEnd/>
            <a:tailEnd/>
          </a:ln>
        </p:spPr>
      </p:pic>
      <p:sp>
        <p:nvSpPr>
          <p:cNvPr id="5" name="Rectangle 2"/>
          <p:cNvSpPr>
            <a:spLocks/>
          </p:cNvSpPr>
          <p:nvPr/>
        </p:nvSpPr>
        <p:spPr bwMode="auto">
          <a:xfrm>
            <a:off x="3185666" y="1821658"/>
            <a:ext cx="549176" cy="419695"/>
          </a:xfrm>
          <a:prstGeom prst="rect">
            <a:avLst/>
          </a:prstGeom>
          <a:noFill/>
          <a:ln w="38100" cap="flat">
            <a:solidFill>
              <a:srgbClr val="FF0000"/>
            </a:solidFill>
            <a:prstDash val="sysDot"/>
            <a:miter lim="800000"/>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723453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Anonymous Tracking? Not Quite</a:t>
            </a:r>
            <a:endParaRPr lang="en-US" dirty="0"/>
          </a:p>
        </p:txBody>
      </p:sp>
      <p:sp>
        <p:nvSpPr>
          <p:cNvPr id="3" name="Content Placeholder 2"/>
          <p:cNvSpPr>
            <a:spLocks noGrp="1"/>
          </p:cNvSpPr>
          <p:nvPr>
            <p:ph idx="1"/>
          </p:nvPr>
        </p:nvSpPr>
        <p:spPr/>
        <p:txBody>
          <a:bodyPr anchor="ctr">
            <a:normAutofit/>
          </a:bodyPr>
          <a:lstStyle/>
          <a:p>
            <a:pPr marL="0" indent="0">
              <a:buNone/>
            </a:pPr>
            <a:r>
              <a:rPr lang="en-US" dirty="0" smtClean="0"/>
              <a:t>2. Leakage of identifiers</a:t>
            </a:r>
          </a:p>
        </p:txBody>
      </p:sp>
      <p:sp>
        <p:nvSpPr>
          <p:cNvPr id="4" name="Rectangle 3"/>
          <p:cNvSpPr/>
          <p:nvPr/>
        </p:nvSpPr>
        <p:spPr>
          <a:xfrm>
            <a:off x="1714500" y="4572002"/>
            <a:ext cx="5829300" cy="1077218"/>
          </a:xfrm>
          <a:prstGeom prst="rect">
            <a:avLst/>
          </a:prstGeom>
        </p:spPr>
        <p:txBody>
          <a:bodyPr wrap="square">
            <a:spAutoFit/>
          </a:bodyPr>
          <a:lstStyle/>
          <a:p>
            <a:pPr marL="400050" lvl="1"/>
            <a:r>
              <a:rPr lang="en-US" sz="1600" dirty="0">
                <a:solidFill>
                  <a:schemeClr val="tx1">
                    <a:lumMod val="75000"/>
                    <a:lumOff val="25000"/>
                  </a:schemeClr>
                </a:solidFill>
                <a:latin typeface="Consolas" pitchFamily="49" charset="0"/>
                <a:cs typeface="Consolas" pitchFamily="49" charset="0"/>
              </a:rPr>
              <a:t>GET      http:/​/ad.doubleclick.net/</a:t>
            </a:r>
            <a:r>
              <a:rPr lang="en-US" sz="1600" dirty="0" err="1">
                <a:solidFill>
                  <a:schemeClr val="tx1">
                    <a:lumMod val="75000"/>
                    <a:lumOff val="25000"/>
                  </a:schemeClr>
                </a:solidFill>
                <a:latin typeface="Consolas" pitchFamily="49" charset="0"/>
                <a:cs typeface="Consolas" pitchFamily="49" charset="0"/>
              </a:rPr>
              <a:t>adj</a:t>
            </a:r>
            <a:r>
              <a:rPr lang="en-US" sz="1600" dirty="0">
                <a:solidFill>
                  <a:schemeClr val="tx1">
                    <a:lumMod val="75000"/>
                    <a:lumOff val="25000"/>
                  </a:schemeClr>
                </a:solidFill>
                <a:latin typeface="Consolas" pitchFamily="49" charset="0"/>
                <a:cs typeface="Consolas" pitchFamily="49" charset="0"/>
              </a:rPr>
              <a:t>/...</a:t>
            </a:r>
            <a:br>
              <a:rPr lang="en-US" sz="1600" dirty="0">
                <a:solidFill>
                  <a:schemeClr val="tx1">
                    <a:lumMod val="75000"/>
                    <a:lumOff val="25000"/>
                  </a:schemeClr>
                </a:solidFill>
                <a:latin typeface="Consolas" pitchFamily="49" charset="0"/>
                <a:cs typeface="Consolas" pitchFamily="49" charset="0"/>
              </a:rPr>
            </a:br>
            <a:r>
              <a:rPr lang="en-US" sz="1600" dirty="0" err="1">
                <a:solidFill>
                  <a:schemeClr val="tx1">
                    <a:lumMod val="75000"/>
                    <a:lumOff val="25000"/>
                  </a:schemeClr>
                </a:solidFill>
                <a:latin typeface="Consolas" pitchFamily="49" charset="0"/>
                <a:cs typeface="Consolas" pitchFamily="49" charset="0"/>
              </a:rPr>
              <a:t>Referer</a:t>
            </a:r>
            <a:r>
              <a:rPr lang="en-US" sz="1600" dirty="0">
                <a:solidFill>
                  <a:schemeClr val="tx1">
                    <a:lumMod val="75000"/>
                    <a:lumOff val="25000"/>
                  </a:schemeClr>
                </a:solidFill>
                <a:latin typeface="Consolas" pitchFamily="49" charset="0"/>
                <a:cs typeface="Consolas" pitchFamily="49" charset="0"/>
              </a:rPr>
              <a:t>: http:/​/submit.SPORTS.com/...?email=</a:t>
            </a:r>
            <a:r>
              <a:rPr lang="en-US" sz="1600" dirty="0">
                <a:solidFill>
                  <a:schemeClr val="accent6">
                    <a:lumMod val="75000"/>
                  </a:schemeClr>
                </a:solidFill>
                <a:latin typeface="Consolas" pitchFamily="49" charset="0"/>
                <a:cs typeface="Consolas" pitchFamily="49" charset="0"/>
              </a:rPr>
              <a:t>jdoe@email.com</a:t>
            </a:r>
            <a:r>
              <a:rPr lang="en-US" sz="1600" dirty="0">
                <a:solidFill>
                  <a:schemeClr val="tx1">
                    <a:lumMod val="75000"/>
                    <a:lumOff val="25000"/>
                  </a:schemeClr>
                </a:solidFill>
                <a:latin typeface="Consolas" pitchFamily="49" charset="0"/>
                <a:cs typeface="Consolas" pitchFamily="49" charset="0"/>
              </a:rPr>
              <a:t/>
            </a:r>
            <a:br>
              <a:rPr lang="en-US" sz="1600" dirty="0">
                <a:solidFill>
                  <a:schemeClr val="tx1">
                    <a:lumMod val="75000"/>
                    <a:lumOff val="25000"/>
                  </a:schemeClr>
                </a:solidFill>
                <a:latin typeface="Consolas" pitchFamily="49" charset="0"/>
                <a:cs typeface="Consolas" pitchFamily="49" charset="0"/>
              </a:rPr>
            </a:br>
            <a:r>
              <a:rPr lang="en-US" sz="1600" dirty="0">
                <a:solidFill>
                  <a:schemeClr val="tx1">
                    <a:lumMod val="75000"/>
                    <a:lumOff val="25000"/>
                  </a:schemeClr>
                </a:solidFill>
                <a:latin typeface="Consolas" pitchFamily="49" charset="0"/>
                <a:cs typeface="Consolas" pitchFamily="49" charset="0"/>
              </a:rPr>
              <a:t>Cookie:  id=</a:t>
            </a:r>
            <a:r>
              <a:rPr lang="en-US" sz="1600" dirty="0">
                <a:solidFill>
                  <a:schemeClr val="accent6">
                    <a:lumMod val="75000"/>
                  </a:schemeClr>
                </a:solidFill>
                <a:latin typeface="Consolas" pitchFamily="49" charset="0"/>
                <a:cs typeface="Consolas" pitchFamily="49" charset="0"/>
              </a:rPr>
              <a:t>35c192bcfe0000b1...</a:t>
            </a:r>
          </a:p>
        </p:txBody>
      </p:sp>
    </p:spTree>
    <p:extLst>
      <p:ext uri="{BB962C8B-B14F-4D97-AF65-F5344CB8AC3E}">
        <p14:creationId xmlns:p14="http://schemas.microsoft.com/office/powerpoint/2010/main" val="310787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43900" cy="1143000"/>
          </a:xfrm>
        </p:spPr>
        <p:txBody>
          <a:bodyPr>
            <a:normAutofit/>
          </a:bodyPr>
          <a:lstStyle/>
          <a:p>
            <a:r>
              <a:rPr lang="en-US" dirty="0" smtClean="0"/>
              <a:t>Merging Across Distinct Databases</a:t>
            </a:r>
            <a:endParaRPr lang="en-US" dirty="0"/>
          </a:p>
        </p:txBody>
      </p:sp>
      <p:sp>
        <p:nvSpPr>
          <p:cNvPr id="3" name="Content Placeholder 2"/>
          <p:cNvSpPr>
            <a:spLocks noGrp="1"/>
          </p:cNvSpPr>
          <p:nvPr>
            <p:ph idx="1"/>
          </p:nvPr>
        </p:nvSpPr>
        <p:spPr/>
        <p:txBody>
          <a:bodyPr>
            <a:normAutofit fontScale="92500" lnSpcReduction="10000"/>
          </a:bodyPr>
          <a:lstStyle/>
          <a:p>
            <a:pPr marL="457200" lvl="1" indent="0">
              <a:buNone/>
            </a:pPr>
            <a:endParaRPr lang="en-US" sz="3200" dirty="0"/>
          </a:p>
          <a:p>
            <a:pPr lvl="1"/>
            <a:r>
              <a:rPr lang="en-US" sz="3200" dirty="0" smtClean="0"/>
              <a:t>Different trackers have different IDs for the user</a:t>
            </a:r>
          </a:p>
          <a:p>
            <a:pPr lvl="1"/>
            <a:r>
              <a:rPr lang="en-US" sz="3200" dirty="0" smtClean="0"/>
              <a:t>Different IDs on different devices of the same user</a:t>
            </a:r>
          </a:p>
          <a:p>
            <a:pPr lvl="1"/>
            <a:r>
              <a:rPr lang="en-US" sz="3200" dirty="0" smtClean="0"/>
              <a:t>Retail trackers have offline databases</a:t>
            </a:r>
          </a:p>
          <a:p>
            <a:pPr lvl="1"/>
            <a:endParaRPr lang="en-US" sz="3200" dirty="0"/>
          </a:p>
          <a:p>
            <a:pPr marL="457200" lvl="1" indent="0">
              <a:buNone/>
            </a:pPr>
            <a:r>
              <a:rPr lang="en-US" sz="3200" dirty="0" smtClean="0"/>
              <a:t>Linking across any of these boundaries is possible.</a:t>
            </a:r>
            <a:endParaRPr lang="en-US" sz="3200" dirty="0"/>
          </a:p>
        </p:txBody>
      </p:sp>
    </p:spTree>
    <p:extLst>
      <p:ext uri="{BB962C8B-B14F-4D97-AF65-F5344CB8AC3E}">
        <p14:creationId xmlns:p14="http://schemas.microsoft.com/office/powerpoint/2010/main" val="3125340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Cookie Synchronization</a:t>
            </a:r>
            <a:endParaRPr lang="en-US" dirty="0"/>
          </a:p>
        </p:txBody>
      </p:sp>
      <p:sp>
        <p:nvSpPr>
          <p:cNvPr id="3" name="Content Placeholder 2"/>
          <p:cNvSpPr>
            <a:spLocks noGrp="1"/>
          </p:cNvSpPr>
          <p:nvPr>
            <p:ph idx="1"/>
          </p:nvPr>
        </p:nvSpPr>
        <p:spPr>
          <a:xfrm>
            <a:off x="457200" y="1600202"/>
            <a:ext cx="8515350" cy="4525963"/>
          </a:xfrm>
        </p:spPr>
        <p:txBody>
          <a:bodyPr>
            <a:normAutofit lnSpcReduction="10000"/>
          </a:bodyPr>
          <a:lstStyle/>
          <a:p>
            <a:pPr marL="0" indent="0">
              <a:buNone/>
            </a:pPr>
            <a:endParaRPr lang="en-US" dirty="0" smtClean="0"/>
          </a:p>
          <a:p>
            <a:pPr marL="0" indent="0">
              <a:buNone/>
            </a:pPr>
            <a:r>
              <a:rPr lang="en-US" dirty="0" smtClean="0"/>
              <a:t>Tracker X knows a user U by the id x</a:t>
            </a:r>
          </a:p>
          <a:p>
            <a:pPr marL="0" indent="0">
              <a:buNone/>
            </a:pPr>
            <a:r>
              <a:rPr lang="en-US" dirty="0"/>
              <a:t>Tracker </a:t>
            </a:r>
            <a:r>
              <a:rPr lang="en-US" dirty="0" smtClean="0"/>
              <a:t>Y knows </a:t>
            </a:r>
            <a:r>
              <a:rPr lang="en-US" dirty="0"/>
              <a:t>a user U by the id </a:t>
            </a:r>
            <a:r>
              <a:rPr lang="en-US" dirty="0" smtClean="0"/>
              <a:t>y</a:t>
            </a:r>
            <a:endParaRPr lang="en-US" dirty="0"/>
          </a:p>
          <a:p>
            <a:pPr marL="0" indent="0">
              <a:buNone/>
            </a:pPr>
            <a:endParaRPr lang="en-US" dirty="0" smtClean="0"/>
          </a:p>
          <a:p>
            <a:pPr marL="0" indent="0">
              <a:buNone/>
            </a:pPr>
            <a:r>
              <a:rPr lang="en-US" b="1" dirty="0" smtClean="0"/>
              <a:t>How can X &amp; Y link x &amp; y in their databases?</a:t>
            </a:r>
          </a:p>
          <a:p>
            <a:pPr marL="0" indent="0">
              <a:buNone/>
            </a:pPr>
            <a:endParaRPr lang="en-US" dirty="0" smtClean="0"/>
          </a:p>
          <a:p>
            <a:pPr marL="0" indent="0">
              <a:buNone/>
            </a:pPr>
            <a:r>
              <a:rPr lang="en-US" dirty="0" smtClean="0"/>
              <a:t>Hint: this must happen via the browser when user visits a site with either X or Y embedded</a:t>
            </a:r>
          </a:p>
        </p:txBody>
      </p:sp>
    </p:spTree>
    <p:extLst>
      <p:ext uri="{BB962C8B-B14F-4D97-AF65-F5344CB8AC3E}">
        <p14:creationId xmlns:p14="http://schemas.microsoft.com/office/powerpoint/2010/main" val="2544260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714500" y="762000"/>
            <a:ext cx="5715000" cy="5410200"/>
          </a:xfrm>
          <a:prstGeom prst="roundRect">
            <a:avLst>
              <a:gd name="adj" fmla="val 1174"/>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7" name="Rounded Rectangle 6"/>
          <p:cNvSpPr/>
          <p:nvPr/>
        </p:nvSpPr>
        <p:spPr>
          <a:xfrm>
            <a:off x="2057400" y="3505200"/>
            <a:ext cx="1943660" cy="2286000"/>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8" name="TextBox 7"/>
          <p:cNvSpPr txBox="1"/>
          <p:nvPr/>
        </p:nvSpPr>
        <p:spPr>
          <a:xfrm>
            <a:off x="3776661" y="836023"/>
            <a:ext cx="2140092" cy="369332"/>
          </a:xfrm>
          <a:prstGeom prst="rect">
            <a:avLst/>
          </a:prstGeom>
          <a:noFill/>
        </p:spPr>
        <p:txBody>
          <a:bodyPr wrap="none" rtlCol="0">
            <a:spAutoFit/>
          </a:bodyPr>
          <a:lstStyle/>
          <a:p>
            <a:r>
              <a:rPr lang="en-US" dirty="0"/>
              <a:t>http://firstparty.com</a:t>
            </a:r>
          </a:p>
        </p:txBody>
      </p:sp>
      <p:cxnSp>
        <p:nvCxnSpPr>
          <p:cNvPr id="9" name="Straight Connector 8"/>
          <p:cNvCxnSpPr/>
          <p:nvPr/>
        </p:nvCxnSpPr>
        <p:spPr>
          <a:xfrm>
            <a:off x="1714500" y="1283732"/>
            <a:ext cx="5715000" cy="0"/>
          </a:xfrm>
          <a:prstGeom prst="line">
            <a:avLst/>
          </a:prstGeom>
        </p:spPr>
        <p:style>
          <a:lnRef idx="2">
            <a:schemeClr val="accent3"/>
          </a:lnRef>
          <a:fillRef idx="1">
            <a:schemeClr val="lt1"/>
          </a:fillRef>
          <a:effectRef idx="0">
            <a:schemeClr val="accent3"/>
          </a:effectRef>
          <a:fontRef idx="minor">
            <a:schemeClr val="dk1"/>
          </a:fontRef>
        </p:style>
      </p:cxnSp>
      <p:sp>
        <p:nvSpPr>
          <p:cNvPr id="10" name="TextBox 9"/>
          <p:cNvSpPr txBox="1"/>
          <p:nvPr/>
        </p:nvSpPr>
        <p:spPr>
          <a:xfrm>
            <a:off x="2085976" y="3573780"/>
            <a:ext cx="2310285" cy="369332"/>
          </a:xfrm>
          <a:prstGeom prst="rect">
            <a:avLst/>
          </a:prstGeom>
          <a:noFill/>
        </p:spPr>
        <p:txBody>
          <a:bodyPr wrap="none" rtlCol="0">
            <a:spAutoFit/>
          </a:bodyPr>
          <a:lstStyle/>
          <a:p>
            <a:r>
              <a:rPr lang="en-US" dirty="0"/>
              <a:t>http://</a:t>
            </a:r>
            <a:r>
              <a:rPr lang="en-US" dirty="0" smtClean="0"/>
              <a:t>trackerX.com</a:t>
            </a:r>
            <a:r>
              <a:rPr lang="en-US" dirty="0"/>
              <a:t>/…</a:t>
            </a:r>
          </a:p>
        </p:txBody>
      </p:sp>
      <p:sp>
        <p:nvSpPr>
          <p:cNvPr id="11" name="Rounded Rectangle 10"/>
          <p:cNvSpPr/>
          <p:nvPr/>
        </p:nvSpPr>
        <p:spPr>
          <a:xfrm>
            <a:off x="5200090" y="3505200"/>
            <a:ext cx="1857935" cy="2286000"/>
          </a:xfrm>
          <a:prstGeom prst="roundRect">
            <a:avLst>
              <a:gd name="adj" fmla="val 2000"/>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2" name="TextBox 11"/>
          <p:cNvSpPr txBox="1"/>
          <p:nvPr/>
        </p:nvSpPr>
        <p:spPr>
          <a:xfrm>
            <a:off x="5257800" y="3573780"/>
            <a:ext cx="2302959" cy="369332"/>
          </a:xfrm>
          <a:prstGeom prst="rect">
            <a:avLst/>
          </a:prstGeom>
          <a:noFill/>
        </p:spPr>
        <p:txBody>
          <a:bodyPr wrap="none" rtlCol="0">
            <a:spAutoFit/>
          </a:bodyPr>
          <a:lstStyle/>
          <a:p>
            <a:r>
              <a:rPr lang="en-US" dirty="0"/>
              <a:t>http://</a:t>
            </a:r>
            <a:r>
              <a:rPr lang="en-US" dirty="0" smtClean="0"/>
              <a:t>trackerY.com</a:t>
            </a:r>
            <a:r>
              <a:rPr lang="en-US" dirty="0"/>
              <a:t>/…</a:t>
            </a:r>
          </a:p>
        </p:txBody>
      </p:sp>
      <p:sp>
        <p:nvSpPr>
          <p:cNvPr id="13" name="Right Arrow 12"/>
          <p:cNvSpPr/>
          <p:nvPr/>
        </p:nvSpPr>
        <p:spPr>
          <a:xfrm>
            <a:off x="4114800" y="4648200"/>
            <a:ext cx="971550" cy="2286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TextBox 13"/>
          <p:cNvSpPr txBox="1"/>
          <p:nvPr/>
        </p:nvSpPr>
        <p:spPr>
          <a:xfrm>
            <a:off x="4068648" y="3943112"/>
            <a:ext cx="1006706" cy="707886"/>
          </a:xfrm>
          <a:prstGeom prst="rect">
            <a:avLst/>
          </a:prstGeom>
          <a:noFill/>
        </p:spPr>
        <p:txBody>
          <a:bodyPr wrap="none" rtlCol="0">
            <a:spAutoFit/>
          </a:bodyPr>
          <a:lstStyle/>
          <a:p>
            <a:pPr algn="ctr"/>
            <a:endParaRPr lang="en-US" sz="2000" dirty="0"/>
          </a:p>
          <a:p>
            <a:pPr algn="ctr"/>
            <a:r>
              <a:rPr lang="en-US" sz="2000" dirty="0"/>
              <a:t>redirect</a:t>
            </a:r>
          </a:p>
        </p:txBody>
      </p:sp>
      <p:sp>
        <p:nvSpPr>
          <p:cNvPr id="15" name="Rectangle 14"/>
          <p:cNvSpPr/>
          <p:nvPr/>
        </p:nvSpPr>
        <p:spPr>
          <a:xfrm>
            <a:off x="2543175" y="1828800"/>
            <a:ext cx="4114800" cy="11430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r>
              <a:rPr lang="en-US" b="1" dirty="0">
                <a:latin typeface="Consolas" panose="020B0609020204030204" pitchFamily="49" charset="0"/>
                <a:cs typeface="Consolas" panose="020B0609020204030204" pitchFamily="49" charset="0"/>
              </a:rPr>
              <a:t>GET      </a:t>
            </a:r>
            <a:r>
              <a:rPr lang="en-US" dirty="0">
                <a:latin typeface="Consolas" panose="020B0609020204030204" pitchFamily="49" charset="0"/>
                <a:cs typeface="Consolas" panose="020B0609020204030204" pitchFamily="49" charset="0"/>
              </a:rPr>
              <a:t>http://</a:t>
            </a:r>
            <a:r>
              <a:rPr lang="en-US" b="1" dirty="0" smtClean="0">
                <a:latin typeface="Consolas" panose="020B0609020204030204" pitchFamily="49" charset="0"/>
                <a:cs typeface="Consolas" panose="020B0609020204030204" pitchFamily="49" charset="0"/>
              </a:rPr>
              <a:t>trackerY.com</a:t>
            </a:r>
            <a:r>
              <a:rPr lang="en-US" dirty="0">
                <a:latin typeface="Consolas" panose="020B0609020204030204" pitchFamily="49" charset="0"/>
                <a:cs typeface="Consolas" panose="020B0609020204030204" pitchFamily="49" charset="0"/>
              </a:rPr>
              <a:t>/</a:t>
            </a:r>
            <a:r>
              <a:rPr lang="en-US" b="1" dirty="0">
                <a:latin typeface="Consolas" panose="020B0609020204030204" pitchFamily="49" charset="0"/>
                <a:cs typeface="Consolas" panose="020B0609020204030204" pitchFamily="49" charset="0"/>
              </a:rPr>
              <a:t>?</a:t>
            </a:r>
            <a:r>
              <a:rPr lang="en-US" b="1" dirty="0" smtClean="0">
                <a:latin typeface="Consolas" panose="020B0609020204030204" pitchFamily="49" charset="0"/>
                <a:cs typeface="Consolas" panose="020B0609020204030204" pitchFamily="49" charset="0"/>
              </a:rPr>
              <a:t>uid=xxxxxxx</a:t>
            </a:r>
            <a:endParaRPr lang="en-US" b="1" dirty="0">
              <a:latin typeface="Consolas" panose="020B0609020204030204" pitchFamily="49" charset="0"/>
              <a:cs typeface="Consolas" panose="020B0609020204030204" pitchFamily="49" charset="0"/>
            </a:endParaRPr>
          </a:p>
          <a:p>
            <a:r>
              <a:rPr lang="en-US" b="1" dirty="0" err="1">
                <a:latin typeface="Consolas" panose="020B0609020204030204" pitchFamily="49" charset="0"/>
                <a:cs typeface="Consolas" panose="020B0609020204030204" pitchFamily="49" charset="0"/>
              </a:rPr>
              <a:t>Referer</a:t>
            </a:r>
            <a:r>
              <a:rPr lang="en-US" b="1" dirty="0">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http://</a:t>
            </a:r>
            <a:r>
              <a:rPr lang="en-US" b="1" dirty="0" smtClean="0">
                <a:latin typeface="Consolas" panose="020B0609020204030204" pitchFamily="49" charset="0"/>
                <a:cs typeface="Consolas" panose="020B0609020204030204" pitchFamily="49" charset="0"/>
              </a:rPr>
              <a:t>trackerX.com</a:t>
            </a:r>
            <a:r>
              <a:rPr lang="en-US" dirty="0">
                <a:latin typeface="Consolas" panose="020B0609020204030204" pitchFamily="49" charset="0"/>
                <a:cs typeface="Consolas" panose="020B0609020204030204" pitchFamily="49" charset="0"/>
              </a:rPr>
              <a:t>/…</a:t>
            </a:r>
          </a:p>
          <a:p>
            <a:r>
              <a:rPr lang="en-US" b="1" dirty="0">
                <a:latin typeface="Consolas" panose="020B0609020204030204" pitchFamily="49" charset="0"/>
                <a:cs typeface="Consolas" panose="020B0609020204030204" pitchFamily="49" charset="0"/>
              </a:rPr>
              <a:t>Cookie:  </a:t>
            </a:r>
            <a:r>
              <a:rPr lang="en-US" b="1" dirty="0" smtClean="0">
                <a:latin typeface="Consolas" panose="020B0609020204030204" pitchFamily="49" charset="0"/>
                <a:cs typeface="Consolas" panose="020B0609020204030204" pitchFamily="49" charset="0"/>
              </a:rPr>
              <a:t>id=</a:t>
            </a:r>
            <a:r>
              <a:rPr lang="en-US" b="1" dirty="0" err="1" smtClean="0">
                <a:latin typeface="Consolas" panose="020B0609020204030204" pitchFamily="49" charset="0"/>
                <a:cs typeface="Consolas" panose="020B0609020204030204" pitchFamily="49" charset="0"/>
              </a:rPr>
              <a:t>yyyyyyy</a:t>
            </a:r>
            <a:endParaRPr lang="en-US"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978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472715"/>
            <a:ext cx="8229600" cy="1143000"/>
          </a:xfrm>
        </p:spPr>
        <p:txBody>
          <a:bodyPr/>
          <a:lstStyle/>
          <a:p>
            <a:pPr algn="ctr"/>
            <a:r>
              <a:rPr lang="en-US" dirty="0"/>
              <a:t>D</a:t>
            </a:r>
            <a:r>
              <a:rPr lang="en-US" dirty="0" smtClean="0"/>
              <a:t>efenses</a:t>
            </a:r>
            <a:endParaRPr lang="en-US" dirty="0"/>
          </a:p>
        </p:txBody>
      </p:sp>
    </p:spTree>
    <p:extLst>
      <p:ext uri="{BB962C8B-B14F-4D97-AF65-F5344CB8AC3E}">
        <p14:creationId xmlns:p14="http://schemas.microsoft.com/office/powerpoint/2010/main" val="2459968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Overview (HTTP)</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307825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gmail.com</a:t>
            </a:r>
            <a:endParaRPr lang="en-US" dirty="0">
              <a:solidFill>
                <a:schemeClr val="accent3">
                  <a:lumMod val="75000"/>
                </a:schemeClr>
              </a:solidFill>
            </a:endParaRPr>
          </a:p>
        </p:txBody>
      </p:sp>
      <p:sp>
        <p:nvSpPr>
          <p:cNvPr id="14" name="TextBox 13"/>
          <p:cNvSpPr txBox="1"/>
          <p:nvPr/>
        </p:nvSpPr>
        <p:spPr>
          <a:xfrm>
            <a:off x="7434957" y="2554069"/>
            <a:ext cx="1154162" cy="369332"/>
          </a:xfrm>
          <a:prstGeom prst="rect">
            <a:avLst/>
          </a:prstGeom>
          <a:noFill/>
        </p:spPr>
        <p:txBody>
          <a:bodyPr wrap="none" rtlCol="0">
            <a:spAutoFit/>
          </a:bodyPr>
          <a:lstStyle/>
          <a:p>
            <a:r>
              <a:rPr lang="en-US" dirty="0"/>
              <a:t>g</a:t>
            </a:r>
            <a:r>
              <a:rPr lang="en-US" dirty="0" smtClean="0"/>
              <a:t>mail.com</a:t>
            </a:r>
            <a:endParaRPr lang="en-US" dirty="0"/>
          </a:p>
        </p:txBody>
      </p:sp>
      <p:cxnSp>
        <p:nvCxnSpPr>
          <p:cNvPr id="15" name="Straight Arrow Connector 14"/>
          <p:cNvCxnSpPr/>
          <p:nvPr/>
        </p:nvCxnSpPr>
        <p:spPr>
          <a:xfrm flipH="1">
            <a:off x="2245816" y="4267200"/>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31952" y="2184737"/>
            <a:ext cx="3477299" cy="2031325"/>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&lt;html&gt;</a:t>
            </a:r>
          </a:p>
          <a:p>
            <a:r>
              <a:rPr lang="en-US" dirty="0">
                <a:solidFill>
                  <a:schemeClr val="accent1"/>
                </a:solidFill>
              </a:rPr>
              <a:t> </a:t>
            </a:r>
            <a:r>
              <a:rPr lang="en-US" dirty="0" smtClean="0">
                <a:solidFill>
                  <a:schemeClr val="accent1"/>
                </a:solidFill>
              </a:rPr>
              <a:t> &lt;head&gt;</a:t>
            </a:r>
          </a:p>
          <a:p>
            <a:r>
              <a:rPr lang="en-US" dirty="0">
                <a:solidFill>
                  <a:schemeClr val="accent1"/>
                </a:solidFill>
              </a:rPr>
              <a:t> </a:t>
            </a:r>
            <a:r>
              <a:rPr lang="en-US" dirty="0" smtClean="0">
                <a:solidFill>
                  <a:schemeClr val="accent1"/>
                </a:solidFill>
              </a:rPr>
              <a:t>    &lt;script&gt;alert(‘Hi!’)&lt;/script&gt;</a:t>
            </a:r>
          </a:p>
          <a:p>
            <a:r>
              <a:rPr lang="en-US" dirty="0">
                <a:solidFill>
                  <a:schemeClr val="accent1"/>
                </a:solidFill>
              </a:rPr>
              <a:t> </a:t>
            </a:r>
            <a:r>
              <a:rPr lang="en-US" dirty="0" smtClean="0">
                <a:solidFill>
                  <a:schemeClr val="accent1"/>
                </a:solidFill>
              </a:rPr>
              <a:t> &lt;/head&gt;</a:t>
            </a:r>
          </a:p>
          <a:p>
            <a:r>
              <a:rPr lang="en-US" dirty="0" smtClean="0">
                <a:solidFill>
                  <a:schemeClr val="accent1"/>
                </a:solidFill>
              </a:rPr>
              <a:t>&lt;</a:t>
            </a:r>
            <a:r>
              <a:rPr lang="en-US" dirty="0" err="1" smtClean="0">
                <a:solidFill>
                  <a:schemeClr val="accent1"/>
                </a:solidFill>
              </a:rPr>
              <a:t>img</a:t>
            </a:r>
            <a:r>
              <a:rPr lang="en-US" dirty="0" smtClean="0">
                <a:solidFill>
                  <a:schemeClr val="accent1"/>
                </a:solidFill>
              </a:rPr>
              <a:t> </a:t>
            </a:r>
            <a:r>
              <a:rPr lang="en-US" dirty="0" err="1" smtClean="0">
                <a:solidFill>
                  <a:schemeClr val="accent1"/>
                </a:solidFill>
              </a:rPr>
              <a:t>src</a:t>
            </a:r>
            <a:r>
              <a:rPr lang="en-US" dirty="0" smtClean="0">
                <a:solidFill>
                  <a:schemeClr val="accent1"/>
                </a:solidFill>
              </a:rPr>
              <a:t>=“//gmail.com/img.png”/&gt;</a:t>
            </a:r>
          </a:p>
        </p:txBody>
      </p:sp>
      <p:cxnSp>
        <p:nvCxnSpPr>
          <p:cNvPr id="20" name="Straight Arrow Connector 19"/>
          <p:cNvCxnSpPr/>
          <p:nvPr/>
        </p:nvCxnSpPr>
        <p:spPr>
          <a:xfrm>
            <a:off x="2227746" y="5257800"/>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575257"/>
            <a:ext cx="2366930"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/img.png HTTP/1.1</a:t>
            </a:r>
            <a:br>
              <a:rPr lang="en-US" dirty="0" smtClean="0">
                <a:solidFill>
                  <a:schemeClr val="accent3">
                    <a:lumMod val="75000"/>
                  </a:schemeClr>
                </a:solidFill>
              </a:rPr>
            </a:br>
            <a:r>
              <a:rPr lang="en-US" dirty="0" smtClean="0">
                <a:solidFill>
                  <a:schemeClr val="accent3">
                    <a:lumMod val="75000"/>
                  </a:schemeClr>
                </a:solidFill>
              </a:rPr>
              <a:t>Host:  gmail.com</a:t>
            </a:r>
            <a:endParaRPr lang="en-US" dirty="0">
              <a:solidFill>
                <a:schemeClr val="accent3">
                  <a:lumMod val="75000"/>
                </a:schemeClr>
              </a:solidFill>
            </a:endParaRPr>
          </a:p>
        </p:txBody>
      </p:sp>
      <p:cxnSp>
        <p:nvCxnSpPr>
          <p:cNvPr id="22" name="Straight Arrow Connector 21"/>
          <p:cNvCxnSpPr/>
          <p:nvPr/>
        </p:nvCxnSpPr>
        <p:spPr>
          <a:xfrm flipH="1">
            <a:off x="2209800" y="6329613"/>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5370071"/>
            <a:ext cx="3467265" cy="923330"/>
          </a:xfrm>
          <a:prstGeom prst="rect">
            <a:avLst/>
          </a:prstGeom>
          <a:noFill/>
          <a:ln>
            <a:solidFill>
              <a:schemeClr val="accent2">
                <a:lumMod val="50000"/>
              </a:schemeClr>
            </a:solidFill>
          </a:ln>
        </p:spPr>
        <p:txBody>
          <a:bodyPr wrap="squar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&lt;89&gt;PNG^M ...</a:t>
            </a:r>
          </a:p>
        </p:txBody>
      </p:sp>
      <p:sp>
        <p:nvSpPr>
          <p:cNvPr id="16" name="Rectangular Callout 15"/>
          <p:cNvSpPr/>
          <p:nvPr/>
        </p:nvSpPr>
        <p:spPr>
          <a:xfrm>
            <a:off x="267733" y="2413667"/>
            <a:ext cx="2209800" cy="983397"/>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http://gmail.com/ says:</a:t>
            </a:r>
            <a:br>
              <a:rPr lang="en-US" dirty="0" smtClean="0">
                <a:solidFill>
                  <a:schemeClr val="tx1"/>
                </a:solidFill>
              </a:rPr>
            </a:br>
            <a:r>
              <a:rPr lang="en-US" dirty="0" smtClean="0">
                <a:solidFill>
                  <a:schemeClr val="tx1"/>
                </a:solidFill>
              </a:rPr>
              <a:t>Hi!</a:t>
            </a:r>
            <a:endParaRPr lang="en-US" dirty="0">
              <a:solidFill>
                <a:schemeClr val="tx1"/>
              </a:solidFill>
            </a:endParaRPr>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63990" y="3505199"/>
            <a:ext cx="492479" cy="492479"/>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12611" y="3997678"/>
            <a:ext cx="753015" cy="753015"/>
          </a:xfrm>
          <a:prstGeom prst="rect">
            <a:avLst/>
          </a:prstGeom>
        </p:spPr>
      </p:pic>
    </p:spTree>
    <p:extLst>
      <p:ext uri="{BB962C8B-B14F-4D97-AF65-F5344CB8AC3E}">
        <p14:creationId xmlns:p14="http://schemas.microsoft.com/office/powerpoint/2010/main" val="34492346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animBg="1"/>
      <p:bldP spid="23" grpId="0" animBg="1"/>
      <p:bldP spid="1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t>
            </a:r>
            <a:r>
              <a:rPr lang="en-US" dirty="0" err="1" smtClean="0"/>
              <a:t>Referer</a:t>
            </a:r>
            <a:r>
              <a:rPr lang="en-US" dirty="0" smtClean="0"/>
              <a:t> Blocking</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Two drawbacks</a:t>
            </a:r>
          </a:p>
          <a:p>
            <a:pPr marL="0" indent="0">
              <a:buNone/>
            </a:pPr>
            <a:endParaRPr lang="en-US" dirty="0"/>
          </a:p>
          <a:p>
            <a:pPr marL="514350" indent="-514350">
              <a:buFont typeface="+mj-lt"/>
              <a:buAutoNum type="arabicPeriod"/>
            </a:pPr>
            <a:r>
              <a:rPr lang="en-US" sz="2800" dirty="0" smtClean="0"/>
              <a:t>Blocking </a:t>
            </a:r>
            <a:r>
              <a:rPr lang="en-US" sz="2800" dirty="0" err="1"/>
              <a:t>referer</a:t>
            </a:r>
            <a:r>
              <a:rPr lang="en-US" sz="2800" dirty="0"/>
              <a:t> indiscriminately will break </a:t>
            </a:r>
            <a:r>
              <a:rPr lang="en-US" sz="2800" dirty="0" smtClean="0"/>
              <a:t>many sites</a:t>
            </a:r>
            <a:endParaRPr lang="en-US" sz="2800" dirty="0"/>
          </a:p>
          <a:p>
            <a:pPr marL="514350" indent="-514350">
              <a:buFont typeface="+mj-lt"/>
              <a:buAutoNum type="arabicPeriod"/>
            </a:pPr>
            <a:endParaRPr lang="en-US" sz="2800" dirty="0"/>
          </a:p>
        </p:txBody>
      </p:sp>
    </p:spTree>
    <p:extLst>
      <p:ext uri="{BB962C8B-B14F-4D97-AF65-F5344CB8AC3E}">
        <p14:creationId xmlns:p14="http://schemas.microsoft.com/office/powerpoint/2010/main" val="2296899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485775"/>
            <a:ext cx="69723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5278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t>
            </a:r>
            <a:r>
              <a:rPr lang="en-US" dirty="0" err="1" smtClean="0"/>
              <a:t>Referer</a:t>
            </a:r>
            <a:r>
              <a:rPr lang="en-US" dirty="0" smtClean="0"/>
              <a:t> blocking</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pPr marL="0" indent="0">
              <a:buNone/>
            </a:pPr>
            <a:r>
              <a:rPr lang="en-US" dirty="0" smtClean="0"/>
              <a:t>Two drawbacks</a:t>
            </a:r>
          </a:p>
          <a:p>
            <a:pPr marL="0" indent="0">
              <a:buNone/>
            </a:pPr>
            <a:endParaRPr lang="en-US" dirty="0"/>
          </a:p>
          <a:p>
            <a:pPr marL="514350" indent="-514350">
              <a:buFont typeface="+mj-lt"/>
              <a:buAutoNum type="arabicPeriod"/>
            </a:pPr>
            <a:r>
              <a:rPr lang="en-US" sz="2800" dirty="0"/>
              <a:t>Many sites check </a:t>
            </a:r>
            <a:r>
              <a:rPr lang="en-US" sz="2800" dirty="0" err="1"/>
              <a:t>referer</a:t>
            </a:r>
            <a:r>
              <a:rPr lang="en-US" sz="2800" dirty="0"/>
              <a:t> header for XSRF defense</a:t>
            </a:r>
            <a:br>
              <a:rPr lang="en-US" sz="2800" dirty="0"/>
            </a:br>
            <a:r>
              <a:rPr lang="en-US" sz="2800" dirty="0"/>
              <a:t>Blocking </a:t>
            </a:r>
            <a:r>
              <a:rPr lang="en-US" sz="2800" dirty="0" err="1"/>
              <a:t>referer</a:t>
            </a:r>
            <a:r>
              <a:rPr lang="en-US" sz="2800" dirty="0"/>
              <a:t> indiscriminately will break sites</a:t>
            </a:r>
          </a:p>
          <a:p>
            <a:pPr marL="514350" indent="-514350">
              <a:buFont typeface="+mj-lt"/>
              <a:buAutoNum type="arabicPeriod"/>
            </a:pPr>
            <a:endParaRPr lang="en-US" sz="2800" dirty="0"/>
          </a:p>
          <a:p>
            <a:pPr marL="514350" indent="-514350">
              <a:buFont typeface="+mj-lt"/>
              <a:buAutoNum type="arabicPeriod"/>
            </a:pPr>
            <a:r>
              <a:rPr lang="en-US" sz="2800" dirty="0"/>
              <a:t>Can’t prevent cooperative tracking</a:t>
            </a:r>
          </a:p>
        </p:txBody>
      </p:sp>
    </p:spTree>
    <p:extLst>
      <p:ext uri="{BB962C8B-B14F-4D97-AF65-F5344CB8AC3E}">
        <p14:creationId xmlns:p14="http://schemas.microsoft.com/office/powerpoint/2010/main" val="2222075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Third-party Cookie </a:t>
            </a:r>
            <a:r>
              <a:rPr lang="en-US" dirty="0"/>
              <a:t>B</a:t>
            </a:r>
            <a:r>
              <a:rPr lang="en-US" dirty="0" smtClean="0"/>
              <a:t>locking</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r>
              <a:rPr lang="en-US" dirty="0" smtClean="0"/>
              <a:t>Relatively little breakage, but…</a:t>
            </a:r>
          </a:p>
          <a:p>
            <a:pPr marL="0" indent="0">
              <a:buNone/>
            </a:pPr>
            <a:endParaRPr lang="en-US" dirty="0" smtClean="0"/>
          </a:p>
          <a:p>
            <a:pPr marL="0" indent="0">
              <a:buNone/>
            </a:pPr>
            <a:r>
              <a:rPr lang="en-US" dirty="0" smtClean="0"/>
              <a:t>Doesn’t prevent fingerprinting</a:t>
            </a:r>
          </a:p>
        </p:txBody>
      </p:sp>
    </p:spTree>
    <p:extLst>
      <p:ext uri="{BB962C8B-B14F-4D97-AF65-F5344CB8AC3E}">
        <p14:creationId xmlns:p14="http://schemas.microsoft.com/office/powerpoint/2010/main" val="27908817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o Not Track Win7 Fx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1600200"/>
            <a:ext cx="3314700" cy="479106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smtClean="0"/>
              <a:t>Do Not Track</a:t>
            </a:r>
            <a:endParaRPr lang="en-US" dirty="0"/>
          </a:p>
        </p:txBody>
      </p:sp>
    </p:spTree>
    <p:extLst>
      <p:ext uri="{BB962C8B-B14F-4D97-AF65-F5344CB8AC3E}">
        <p14:creationId xmlns:p14="http://schemas.microsoft.com/office/powerpoint/2010/main" val="21155864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How Do Not Track is Supposed to Work</a:t>
            </a:r>
            <a:endParaRPr lang="en-US" sz="3600" dirty="0"/>
          </a:p>
        </p:txBody>
      </p:sp>
      <p:pic>
        <p:nvPicPr>
          <p:cNvPr id="1026" name="Picture 2" descr="http://cdn.slashgear.com/wp-content/uploads/2011/01/mozilla_firefox_do_not_track-501x50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228851" y="2162629"/>
            <a:ext cx="4606984" cy="355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3430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HTTP Request Blocking</a:t>
            </a:r>
            <a:endParaRPr lang="en-US" dirty="0"/>
          </a:p>
        </p:txBody>
      </p:sp>
      <p:sp>
        <p:nvSpPr>
          <p:cNvPr id="5" name="Content Placeholder 4"/>
          <p:cNvSpPr>
            <a:spLocks noGrp="1"/>
          </p:cNvSpPr>
          <p:nvPr>
            <p:ph idx="1"/>
          </p:nvPr>
        </p:nvSpPr>
        <p:spPr/>
        <p:txBody>
          <a:bodyPr>
            <a:normAutofit fontScale="85000" lnSpcReduction="20000"/>
          </a:bodyPr>
          <a:lstStyle/>
          <a:p>
            <a:pPr marL="0" indent="0">
              <a:buNone/>
            </a:pPr>
            <a:r>
              <a:rPr lang="en-US" dirty="0" smtClean="0"/>
              <a:t>Compile and maintain a big list of known trackers</a:t>
            </a:r>
          </a:p>
          <a:p>
            <a:pPr lvl="1"/>
            <a:r>
              <a:rPr lang="en-US" dirty="0" smtClean="0"/>
              <a:t>Semi-automated analysis</a:t>
            </a:r>
          </a:p>
          <a:p>
            <a:pPr lvl="1"/>
            <a:r>
              <a:rPr lang="en-US" dirty="0" smtClean="0"/>
              <a:t>Based on domains and regular expressions</a:t>
            </a:r>
          </a:p>
          <a:p>
            <a:pPr marL="0" indent="0">
              <a:buNone/>
            </a:pPr>
            <a:endParaRPr lang="en-US" dirty="0" smtClean="0"/>
          </a:p>
          <a:p>
            <a:pPr marL="0" indent="0">
              <a:buNone/>
            </a:pPr>
            <a:r>
              <a:rPr lang="en-US" dirty="0" smtClean="0"/>
              <a:t>User installs browser extension</a:t>
            </a:r>
            <a:endParaRPr lang="en-US" dirty="0"/>
          </a:p>
          <a:p>
            <a:pPr lvl="1"/>
            <a:r>
              <a:rPr lang="en-US" dirty="0" smtClean="0"/>
              <a:t>Downloads list</a:t>
            </a:r>
          </a:p>
          <a:p>
            <a:pPr lvl="1"/>
            <a:r>
              <a:rPr lang="en-US" dirty="0" smtClean="0"/>
              <a:t>Blocks requests to objects on the list</a:t>
            </a:r>
            <a:endParaRPr lang="en-US" dirty="0"/>
          </a:p>
          <a:p>
            <a:pPr marL="0" indent="0">
              <a:buNone/>
            </a:pPr>
            <a:endParaRPr lang="en-US" dirty="0" smtClean="0"/>
          </a:p>
          <a:p>
            <a:pPr marL="0" indent="0">
              <a:buNone/>
            </a:pPr>
            <a:r>
              <a:rPr lang="en-US" dirty="0" smtClean="0"/>
              <a:t>Drawbacks:</a:t>
            </a:r>
          </a:p>
          <a:p>
            <a:pPr lvl="1"/>
            <a:r>
              <a:rPr lang="en-US" dirty="0"/>
              <a:t>F</a:t>
            </a:r>
            <a:r>
              <a:rPr lang="en-US" dirty="0" smtClean="0"/>
              <a:t>alse positives and negatives </a:t>
            </a:r>
          </a:p>
          <a:p>
            <a:pPr lvl="1"/>
            <a:r>
              <a:rPr lang="en-US" dirty="0" smtClean="0"/>
              <a:t>Need to trust list</a:t>
            </a:r>
            <a:endParaRPr lang="en-US" dirty="0"/>
          </a:p>
        </p:txBody>
      </p:sp>
    </p:spTree>
    <p:extLst>
      <p:ext uri="{BB962C8B-B14F-4D97-AF65-F5344CB8AC3E}">
        <p14:creationId xmlns:p14="http://schemas.microsoft.com/office/powerpoint/2010/main" val="3186146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Effect transition="in" filter="fade">
                                      <p:cBhvr>
                                        <p:cTn id="7" dur="500"/>
                                        <p:tgtEl>
                                          <p:spTgt spid="5">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5" end="5"/>
                                            </p:txEl>
                                          </p:spTgt>
                                        </p:tgtEl>
                                        <p:attrNameLst>
                                          <p:attrName>style.visibility</p:attrName>
                                        </p:attrNameLst>
                                      </p:cBhvr>
                                      <p:to>
                                        <p:strVal val="visible"/>
                                      </p:to>
                                    </p:set>
                                    <p:animEffect transition="in" filter="fade">
                                      <p:cBhvr>
                                        <p:cTn id="10" dur="500"/>
                                        <p:tgtEl>
                                          <p:spTgt spid="5">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animEffect transition="in" filter="fade">
                                      <p:cBhvr>
                                        <p:cTn id="13" dur="500"/>
                                        <p:tgtEl>
                                          <p:spTgt spid="5">
                                            <p:txEl>
                                              <p:pRg st="6" end="6"/>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8" end="8"/>
                                            </p:txEl>
                                          </p:spTgt>
                                        </p:tgtEl>
                                        <p:attrNameLst>
                                          <p:attrName>style.visibility</p:attrName>
                                        </p:attrNameLst>
                                      </p:cBhvr>
                                      <p:to>
                                        <p:strVal val="visible"/>
                                      </p:to>
                                    </p:set>
                                    <p:animEffect transition="in" filter="fade">
                                      <p:cBhvr>
                                        <p:cTn id="18" dur="500"/>
                                        <p:tgtEl>
                                          <p:spTgt spid="5">
                                            <p:txEl>
                                              <p:pRg st="8" end="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animEffect transition="in" filter="fade">
                                      <p:cBhvr>
                                        <p:cTn id="23" dur="500"/>
                                        <p:tgtEl>
                                          <p:spTgt spid="5">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10" end="10"/>
                                            </p:txEl>
                                          </p:spTgt>
                                        </p:tgtEl>
                                        <p:attrNameLst>
                                          <p:attrName>style.visibility</p:attrName>
                                        </p:attrNameLst>
                                      </p:cBhvr>
                                      <p:to>
                                        <p:strVal val="visible"/>
                                      </p:to>
                                    </p:set>
                                    <p:animEffect transition="in" filter="fade">
                                      <p:cBhvr>
                                        <p:cTn id="2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Blocking tools</a:t>
            </a:r>
            <a:endParaRPr lang="en-US" dirty="0"/>
          </a:p>
        </p:txBody>
      </p:sp>
      <p:pic>
        <p:nvPicPr>
          <p:cNvPr id="3074" name="Picture 2" descr="http://i.i.cbsi.com/cnwk.1d/i/tim2/2013/05/06/05_06_13_Ghostery6_610x54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853543" y="1770193"/>
            <a:ext cx="3820886" cy="4811582"/>
          </a:xfrm>
          <a:prstGeom prst="rect">
            <a:avLst/>
          </a:prstGeom>
          <a:ln w="38100" cap="sq">
            <a:solidFill>
              <a:schemeClr val="bg1">
                <a:lumMod val="8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descr="http://www.the-digital-reader.com/wp-content/uploads/2012/11/logo-adblock-plus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4501" y="1676402"/>
            <a:ext cx="1485899" cy="198119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blog.securitee.org/wp-content/uploads/2013/06/ghostery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6439" y="4359578"/>
            <a:ext cx="1238591" cy="1965022"/>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V="1">
            <a:off x="3013388" y="4175986"/>
            <a:ext cx="758513" cy="11293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 name="TextBox 4"/>
          <p:cNvSpPr txBox="1"/>
          <p:nvPr/>
        </p:nvSpPr>
        <p:spPr>
          <a:xfrm>
            <a:off x="1941229" y="3622647"/>
            <a:ext cx="1378277" cy="369332"/>
          </a:xfrm>
          <a:prstGeom prst="rect">
            <a:avLst/>
          </a:prstGeom>
          <a:noFill/>
        </p:spPr>
        <p:txBody>
          <a:bodyPr wrap="none" rtlCol="0">
            <a:spAutoFit/>
          </a:bodyPr>
          <a:lstStyle/>
          <a:p>
            <a:r>
              <a:rPr lang="en-US" dirty="0" err="1" smtClean="0"/>
              <a:t>AdBlock</a:t>
            </a:r>
            <a:r>
              <a:rPr lang="en-US" dirty="0" smtClean="0"/>
              <a:t> </a:t>
            </a:r>
            <a:r>
              <a:rPr lang="en-US" dirty="0"/>
              <a:t>Plus</a:t>
            </a:r>
          </a:p>
        </p:txBody>
      </p:sp>
      <p:sp>
        <p:nvSpPr>
          <p:cNvPr id="9" name="TextBox 8"/>
          <p:cNvSpPr txBox="1"/>
          <p:nvPr/>
        </p:nvSpPr>
        <p:spPr>
          <a:xfrm>
            <a:off x="2092780" y="6336268"/>
            <a:ext cx="1043876" cy="369332"/>
          </a:xfrm>
          <a:prstGeom prst="rect">
            <a:avLst/>
          </a:prstGeom>
          <a:noFill/>
        </p:spPr>
        <p:txBody>
          <a:bodyPr wrap="none" rtlCol="0">
            <a:spAutoFit/>
          </a:bodyPr>
          <a:lstStyle/>
          <a:p>
            <a:r>
              <a:rPr lang="en-US"/>
              <a:t>Ghostery</a:t>
            </a:r>
            <a:endParaRPr lang="en-US" dirty="0"/>
          </a:p>
        </p:txBody>
      </p:sp>
    </p:spTree>
    <p:extLst>
      <p:ext uri="{BB962C8B-B14F-4D97-AF65-F5344CB8AC3E}">
        <p14:creationId xmlns:p14="http://schemas.microsoft.com/office/powerpoint/2010/main" val="15161257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2698830"/>
            <a:ext cx="3380862" cy="646331"/>
          </a:xfrm>
          <a:prstGeom prst="rect">
            <a:avLst/>
          </a:prstGeom>
          <a:noFill/>
          <a:ln>
            <a:solidFill>
              <a:schemeClr val="accent2">
                <a:lumMod val="75000"/>
              </a:schemeClr>
            </a:solidFill>
          </a:ln>
        </p:spPr>
        <p:txBody>
          <a:bodyPr wrap="none" rtlCol="0">
            <a:spAutoFit/>
          </a:bodyPr>
          <a:lstStyle/>
          <a:p>
            <a:r>
              <a:rPr lang="en-US" dirty="0" smtClean="0">
                <a:solidFill>
                  <a:schemeClr val="accent1"/>
                </a:solidFill>
              </a:rPr>
              <a:t>$.get(‘http://gmail.com/</a:t>
            </a:r>
            <a:r>
              <a:rPr lang="en-US" dirty="0" err="1" smtClean="0">
                <a:solidFill>
                  <a:schemeClr val="accent1"/>
                </a:solidFill>
              </a:rPr>
              <a:t>msgs.json</a:t>
            </a:r>
            <a:r>
              <a:rPr lang="en-US" dirty="0" smtClean="0">
                <a:solidFill>
                  <a:schemeClr val="accent1"/>
                </a:solidFill>
              </a:rPr>
              <a:t>’, </a:t>
            </a:r>
            <a:br>
              <a:rPr lang="en-US" dirty="0" smtClean="0">
                <a:solidFill>
                  <a:schemeClr val="accent1"/>
                </a:solidFill>
              </a:rPr>
            </a:br>
            <a:r>
              <a:rPr lang="en-US" dirty="0" smtClean="0">
                <a:solidFill>
                  <a:schemeClr val="accent1"/>
                </a:solidFill>
              </a:rPr>
              <a:t>      function (data) { alert(data) });</a:t>
            </a:r>
            <a:endParaRPr lang="en-US" dirty="0"/>
          </a:p>
        </p:txBody>
      </p:sp>
      <p:sp>
        <p:nvSpPr>
          <p:cNvPr id="2" name="Title 1"/>
          <p:cNvSpPr>
            <a:spLocks noGrp="1"/>
          </p:cNvSpPr>
          <p:nvPr>
            <p:ph type="title"/>
          </p:nvPr>
        </p:nvSpPr>
        <p:spPr/>
        <p:txBody>
          <a:bodyPr/>
          <a:lstStyle/>
          <a:p>
            <a:r>
              <a:rPr lang="en-US" dirty="0" smtClean="0"/>
              <a:t>AJAX (</a:t>
            </a:r>
            <a:r>
              <a:rPr lang="en-US" dirty="0" err="1" smtClean="0"/>
              <a:t>jQuery</a:t>
            </a:r>
            <a:r>
              <a:rPr lang="en-US" dirty="0" smtClean="0"/>
              <a:t> Style)</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800" y="3078250"/>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599" y="1295400"/>
            <a:ext cx="3005951"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gmail.com</a:t>
            </a:r>
            <a:endParaRPr lang="en-US" dirty="0">
              <a:solidFill>
                <a:schemeClr val="accent3">
                  <a:lumMod val="75000"/>
                </a:schemeClr>
              </a:solidFill>
            </a:endParaRPr>
          </a:p>
        </p:txBody>
      </p:sp>
      <p:sp>
        <p:nvSpPr>
          <p:cNvPr id="14" name="TextBox 13"/>
          <p:cNvSpPr txBox="1"/>
          <p:nvPr/>
        </p:nvSpPr>
        <p:spPr>
          <a:xfrm>
            <a:off x="7434957" y="2554069"/>
            <a:ext cx="1154162" cy="369332"/>
          </a:xfrm>
          <a:prstGeom prst="rect">
            <a:avLst/>
          </a:prstGeom>
          <a:noFill/>
        </p:spPr>
        <p:txBody>
          <a:bodyPr wrap="none" rtlCol="0">
            <a:spAutoFit/>
          </a:bodyPr>
          <a:lstStyle/>
          <a:p>
            <a:r>
              <a:rPr lang="en-US" dirty="0"/>
              <a:t>g</a:t>
            </a:r>
            <a:r>
              <a:rPr lang="en-US" dirty="0" smtClean="0"/>
              <a:t>mail.com</a:t>
            </a:r>
            <a:endParaRPr lang="en-US" dirty="0"/>
          </a:p>
        </p:txBody>
      </p:sp>
      <p:cxnSp>
        <p:nvCxnSpPr>
          <p:cNvPr id="15" name="Straight Arrow Connector 14"/>
          <p:cNvCxnSpPr/>
          <p:nvPr/>
        </p:nvCxnSpPr>
        <p:spPr>
          <a:xfrm flipH="1">
            <a:off x="2245816" y="4011441"/>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31952" y="2184737"/>
            <a:ext cx="3380862" cy="1754326"/>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endParaRPr lang="en-US" dirty="0">
              <a:solidFill>
                <a:schemeClr val="accent1"/>
              </a:solidFill>
            </a:endParaRPr>
          </a:p>
          <a:p>
            <a:r>
              <a:rPr lang="en-US" dirty="0" smtClean="0">
                <a:solidFill>
                  <a:schemeClr val="accent1"/>
                </a:solidFill>
              </a:rPr>
              <a:t>&lt;script&gt;</a:t>
            </a:r>
            <a:br>
              <a:rPr lang="en-US" dirty="0" smtClean="0">
                <a:solidFill>
                  <a:schemeClr val="accent1"/>
                </a:solidFill>
              </a:rPr>
            </a:br>
            <a:r>
              <a:rPr lang="en-US" dirty="0" smtClean="0">
                <a:solidFill>
                  <a:schemeClr val="accent1"/>
                </a:solidFill>
              </a:rPr>
              <a:t>$.get(‘http://gmail.com/</a:t>
            </a:r>
            <a:r>
              <a:rPr lang="en-US" dirty="0" err="1" smtClean="0">
                <a:solidFill>
                  <a:schemeClr val="accent1"/>
                </a:solidFill>
              </a:rPr>
              <a:t>msgs.json</a:t>
            </a:r>
            <a:r>
              <a:rPr lang="en-US" dirty="0" smtClean="0">
                <a:solidFill>
                  <a:schemeClr val="accent1"/>
                </a:solidFill>
              </a:rPr>
              <a:t>’, </a:t>
            </a:r>
            <a:br>
              <a:rPr lang="en-US" dirty="0" smtClean="0">
                <a:solidFill>
                  <a:schemeClr val="accent1"/>
                </a:solidFill>
              </a:rPr>
            </a:br>
            <a:r>
              <a:rPr lang="en-US" dirty="0" smtClean="0">
                <a:solidFill>
                  <a:schemeClr val="accent1"/>
                </a:solidFill>
              </a:rPr>
              <a:t>      function (data) { alert(data) });</a:t>
            </a:r>
            <a:br>
              <a:rPr lang="en-US" dirty="0" smtClean="0">
                <a:solidFill>
                  <a:schemeClr val="accent1"/>
                </a:solidFill>
              </a:rPr>
            </a:br>
            <a:r>
              <a:rPr lang="en-US" dirty="0" smtClean="0">
                <a:solidFill>
                  <a:schemeClr val="accent1"/>
                </a:solidFill>
              </a:rPr>
              <a:t>&lt;/script&gt;</a:t>
            </a:r>
          </a:p>
        </p:txBody>
      </p:sp>
      <p:cxnSp>
        <p:nvCxnSpPr>
          <p:cNvPr id="20" name="Straight Arrow Connector 19"/>
          <p:cNvCxnSpPr/>
          <p:nvPr/>
        </p:nvCxnSpPr>
        <p:spPr>
          <a:xfrm>
            <a:off x="2227746" y="49497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267200"/>
            <a:ext cx="2598788"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msgs.json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gmail.com</a:t>
            </a:r>
            <a:endParaRPr lang="en-US" dirty="0">
              <a:solidFill>
                <a:schemeClr val="accent3">
                  <a:lumMod val="75000"/>
                </a:schemeClr>
              </a:solidFill>
            </a:endParaRPr>
          </a:p>
        </p:txBody>
      </p:sp>
      <p:cxnSp>
        <p:nvCxnSpPr>
          <p:cNvPr id="22" name="Straight Arrow Connector 21"/>
          <p:cNvCxnSpPr/>
          <p:nvPr/>
        </p:nvCxnSpPr>
        <p:spPr>
          <a:xfrm flipH="1">
            <a:off x="2209800" y="6021556"/>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5062014"/>
            <a:ext cx="3467265" cy="923330"/>
          </a:xfrm>
          <a:prstGeom prst="rect">
            <a:avLst/>
          </a:prstGeom>
          <a:noFill/>
          <a:ln>
            <a:solidFill>
              <a:schemeClr val="accent2">
                <a:lumMod val="50000"/>
              </a:schemeClr>
            </a:solidFill>
          </a:ln>
        </p:spPr>
        <p:txBody>
          <a:bodyPr wrap="squar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 </a:t>
            </a:r>
            <a:r>
              <a:rPr lang="en-US" dirty="0" err="1" smtClean="0">
                <a:solidFill>
                  <a:schemeClr val="accent1"/>
                </a:solidFill>
              </a:rPr>
              <a:t>new_msgs</a:t>
            </a:r>
            <a:r>
              <a:rPr lang="en-US" dirty="0" smtClean="0">
                <a:solidFill>
                  <a:schemeClr val="accent1"/>
                </a:solidFill>
              </a:rPr>
              <a:t>: 3 }</a:t>
            </a:r>
          </a:p>
        </p:txBody>
      </p:sp>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12611" y="4011441"/>
            <a:ext cx="753015" cy="753015"/>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70" y="2503498"/>
            <a:ext cx="390663" cy="390663"/>
          </a:xfrm>
          <a:prstGeom prst="rect">
            <a:avLst/>
          </a:prstGeom>
        </p:spPr>
      </p:pic>
      <p:sp>
        <p:nvSpPr>
          <p:cNvPr id="16" name="Rectangular Callout 15"/>
          <p:cNvSpPr/>
          <p:nvPr/>
        </p:nvSpPr>
        <p:spPr>
          <a:xfrm>
            <a:off x="267733" y="2413667"/>
            <a:ext cx="2209800" cy="983397"/>
          </a:xfrm>
          <a:prstGeom prst="wedgeRectCallout">
            <a:avLst>
              <a:gd name="adj1" fmla="val 5060"/>
              <a:gd name="adj2" fmla="val 82768"/>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http://gmail.com/ says:</a:t>
            </a:r>
            <a:br>
              <a:rPr lang="en-US" dirty="0" smtClean="0">
                <a:solidFill>
                  <a:schemeClr val="tx1"/>
                </a:solidFill>
              </a:rPr>
            </a:br>
            <a:r>
              <a:rPr lang="en-US" dirty="0" smtClean="0">
                <a:solidFill>
                  <a:schemeClr val="tx1"/>
                </a:solidFill>
              </a:rPr>
              <a:t>{ </a:t>
            </a:r>
            <a:r>
              <a:rPr lang="en-US" dirty="0" err="1" smtClean="0">
                <a:solidFill>
                  <a:schemeClr val="tx1"/>
                </a:solidFill>
              </a:rPr>
              <a:t>new_msgs</a:t>
            </a:r>
            <a:r>
              <a:rPr lang="en-US" dirty="0" smtClean="0">
                <a:solidFill>
                  <a:schemeClr val="tx1"/>
                </a:solidFill>
              </a:rPr>
              <a:t>: 3}</a:t>
            </a:r>
            <a:endParaRPr lang="en-US" dirty="0">
              <a:solidFill>
                <a:schemeClr val="tx1"/>
              </a:solidFill>
            </a:endParaRPr>
          </a:p>
        </p:txBody>
      </p:sp>
    </p:spTree>
    <p:extLst>
      <p:ext uri="{BB962C8B-B14F-4D97-AF65-F5344CB8AC3E}">
        <p14:creationId xmlns:p14="http://schemas.microsoft.com/office/powerpoint/2010/main" val="532451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9" grpId="0" animBg="1"/>
      <p:bldP spid="21" grpId="0" animBg="1"/>
      <p:bldP spid="23"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Scripts</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99258"/>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057228"/>
            <a:ext cx="1487908" cy="646331"/>
          </a:xfrm>
          <a:prstGeom prst="rect">
            <a:avLst/>
          </a:prstGeom>
          <a:noFill/>
        </p:spPr>
        <p:txBody>
          <a:bodyPr wrap="none" rtlCol="0">
            <a:spAutoFit/>
          </a:bodyPr>
          <a:lstStyle/>
          <a:p>
            <a:pPr algn="ctr"/>
            <a:r>
              <a:rPr lang="en-US" dirty="0" smtClean="0">
                <a:solidFill>
                  <a:schemeClr val="accent2">
                    <a:lumMod val="50000"/>
                  </a:schemeClr>
                </a:solidFill>
              </a:rPr>
              <a:t>(evil!)</a:t>
            </a:r>
            <a:br>
              <a:rPr lang="en-US" dirty="0" smtClean="0">
                <a:solidFill>
                  <a:schemeClr val="accent2">
                    <a:lumMod val="50000"/>
                  </a:schemeClr>
                </a:solidFill>
              </a:rPr>
            </a:br>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45816" y="3920316"/>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931952" y="2111718"/>
            <a:ext cx="3199126" cy="1631216"/>
          </a:xfrm>
          <a:prstGeom prst="rect">
            <a:avLst/>
          </a:prstGeom>
          <a:noFill/>
          <a:ln>
            <a:solidFill>
              <a:schemeClr val="accent2">
                <a:lumMod val="50000"/>
              </a:schemeClr>
            </a:solidFill>
          </a:ln>
        </p:spPr>
        <p:txBody>
          <a:bodyPr wrap="none" rtlCol="0">
            <a:spAutoFit/>
          </a:bodyPr>
          <a:lstStyle/>
          <a:p>
            <a:r>
              <a:rPr lang="en-US" sz="1600" dirty="0" smtClean="0">
                <a:solidFill>
                  <a:schemeClr val="accent1"/>
                </a:solidFill>
              </a:rPr>
              <a:t>HTTP/1.1 200 OK</a:t>
            </a:r>
            <a:br>
              <a:rPr lang="en-US" sz="1600" dirty="0" smtClean="0">
                <a:solidFill>
                  <a:schemeClr val="accent1"/>
                </a:solidFill>
              </a:rPr>
            </a:br>
            <a:r>
              <a:rPr lang="en-US" sz="1600" dirty="0" smtClean="0">
                <a:solidFill>
                  <a:schemeClr val="accent1"/>
                </a:solidFill>
              </a:rPr>
              <a:t>…</a:t>
            </a:r>
            <a:br>
              <a:rPr lang="en-US" sz="1600" dirty="0" smtClean="0">
                <a:solidFill>
                  <a:schemeClr val="accent1"/>
                </a:solidFill>
              </a:rPr>
            </a:br>
            <a:r>
              <a:rPr lang="en-US" sz="1600" dirty="0" smtClean="0">
                <a:solidFill>
                  <a:schemeClr val="accent1"/>
                </a:solidFill>
              </a:rPr>
              <a:t>&lt;script&gt;</a:t>
            </a:r>
            <a:br>
              <a:rPr lang="en-US" sz="1600" dirty="0" smtClean="0">
                <a:solidFill>
                  <a:schemeClr val="accent1"/>
                </a:solidFill>
              </a:rPr>
            </a:br>
            <a:r>
              <a:rPr lang="en-US" sz="1600" dirty="0" smtClean="0">
                <a:solidFill>
                  <a:schemeClr val="accent1"/>
                </a:solidFill>
              </a:rPr>
              <a:t>$.get(‘http://</a:t>
            </a:r>
            <a:r>
              <a:rPr lang="en-US" sz="1600" dirty="0" smtClean="0">
                <a:solidFill>
                  <a:srgbClr val="C00000"/>
                </a:solidFill>
              </a:rPr>
              <a:t>gmail.com</a:t>
            </a:r>
            <a:r>
              <a:rPr lang="en-US" sz="1600" dirty="0" smtClean="0">
                <a:solidFill>
                  <a:schemeClr val="accent1"/>
                </a:solidFill>
              </a:rPr>
              <a:t>/</a:t>
            </a:r>
            <a:r>
              <a:rPr lang="en-US" sz="1600" dirty="0" err="1" smtClean="0">
                <a:solidFill>
                  <a:schemeClr val="accent1"/>
                </a:solidFill>
              </a:rPr>
              <a:t>msgs.json</a:t>
            </a:r>
            <a:r>
              <a:rPr lang="en-US" sz="1600" dirty="0" smtClean="0">
                <a:solidFill>
                  <a:schemeClr val="accent1"/>
                </a:solidFill>
              </a:rPr>
              <a:t>’,</a:t>
            </a:r>
          </a:p>
          <a:p>
            <a:r>
              <a:rPr lang="en-US" sz="1600" dirty="0">
                <a:solidFill>
                  <a:schemeClr val="accent1"/>
                </a:solidFill>
              </a:rPr>
              <a:t> </a:t>
            </a:r>
            <a:r>
              <a:rPr lang="en-US" sz="1600" dirty="0" smtClean="0">
                <a:solidFill>
                  <a:schemeClr val="accent1"/>
                </a:solidFill>
              </a:rPr>
              <a:t>    function (data) { alert(data); }</a:t>
            </a:r>
            <a:endParaRPr lang="en-US" sz="1600" dirty="0">
              <a:solidFill>
                <a:schemeClr val="accent1"/>
              </a:solidFill>
            </a:endParaRPr>
          </a:p>
          <a:p>
            <a:r>
              <a:rPr lang="en-US" sz="1600" dirty="0" smtClean="0">
                <a:solidFill>
                  <a:schemeClr val="accent1"/>
                </a:solidFill>
              </a:rPr>
              <a:t>&lt;/script&gt;</a:t>
            </a:r>
          </a:p>
        </p:txBody>
      </p:sp>
      <p:cxnSp>
        <p:nvCxnSpPr>
          <p:cNvPr id="20" name="Straight Arrow Connector 19"/>
          <p:cNvCxnSpPr/>
          <p:nvPr/>
        </p:nvCxnSpPr>
        <p:spPr>
          <a:xfrm>
            <a:off x="2227746" y="5102143"/>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514600" y="4419600"/>
            <a:ext cx="2598788" cy="646331"/>
          </a:xfrm>
          <a:prstGeom prst="rect">
            <a:avLst/>
          </a:prstGeom>
          <a:noFill/>
          <a:ln>
            <a:solidFill>
              <a:schemeClr val="accent3"/>
            </a:solidFill>
          </a:ln>
        </p:spPr>
        <p:txBody>
          <a:bodyPr wrap="none" rtlCol="0">
            <a:spAutoFit/>
          </a:bodyPr>
          <a:lstStyle/>
          <a:p>
            <a:r>
              <a:rPr lang="en-US" dirty="0" smtClean="0">
                <a:solidFill>
                  <a:schemeClr val="accent3">
                    <a:lumMod val="75000"/>
                  </a:schemeClr>
                </a:solidFill>
              </a:rPr>
              <a:t>GET /</a:t>
            </a:r>
            <a:r>
              <a:rPr lang="en-US" dirty="0" err="1" smtClean="0">
                <a:solidFill>
                  <a:schemeClr val="accent3">
                    <a:lumMod val="75000"/>
                  </a:schemeClr>
                </a:solidFill>
              </a:rPr>
              <a:t>msgs.json</a:t>
            </a:r>
            <a:r>
              <a:rPr lang="en-US" dirty="0" smtClean="0">
                <a:solidFill>
                  <a:schemeClr val="accent3">
                    <a:lumMod val="75000"/>
                  </a:schemeClr>
                </a:solidFill>
              </a:rPr>
              <a:t>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rgbClr val="C00000"/>
                </a:solidFill>
              </a:rPr>
              <a:t>gmail.com</a:t>
            </a:r>
            <a:endParaRPr lang="en-US" dirty="0">
              <a:solidFill>
                <a:srgbClr val="C00000"/>
              </a:solidFill>
            </a:endParaRPr>
          </a:p>
        </p:txBody>
      </p:sp>
      <p:cxnSp>
        <p:nvCxnSpPr>
          <p:cNvPr id="22" name="Straight Arrow Connector 21"/>
          <p:cNvCxnSpPr/>
          <p:nvPr/>
        </p:nvCxnSpPr>
        <p:spPr>
          <a:xfrm flipH="1">
            <a:off x="2209800" y="6173956"/>
            <a:ext cx="49169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41986" y="5214414"/>
            <a:ext cx="3467265" cy="923330"/>
          </a:xfrm>
          <a:prstGeom prst="rect">
            <a:avLst/>
          </a:prstGeom>
          <a:noFill/>
          <a:ln>
            <a:solidFill>
              <a:srgbClr val="C00000"/>
            </a:solidFill>
          </a:ln>
        </p:spPr>
        <p:txBody>
          <a:bodyPr wrap="square" rtlCol="0">
            <a:spAutoFit/>
          </a:bodyPr>
          <a:lstStyle/>
          <a:p>
            <a:r>
              <a:rPr lang="en-US" dirty="0" smtClean="0">
                <a:solidFill>
                  <a:srgbClr val="C00000"/>
                </a:solidFill>
              </a:rPr>
              <a:t>HTTP/1.1 200 OK</a:t>
            </a:r>
            <a:br>
              <a:rPr lang="en-US" dirty="0" smtClean="0">
                <a:solidFill>
                  <a:srgbClr val="C00000"/>
                </a:solidFill>
              </a:rPr>
            </a:br>
            <a:r>
              <a:rPr lang="en-US" dirty="0" smtClean="0">
                <a:solidFill>
                  <a:srgbClr val="C00000"/>
                </a:solidFill>
              </a:rPr>
              <a:t>…</a:t>
            </a:r>
            <a:br>
              <a:rPr lang="en-US" dirty="0" smtClean="0">
                <a:solidFill>
                  <a:srgbClr val="C00000"/>
                </a:solidFill>
              </a:rPr>
            </a:br>
            <a:r>
              <a:rPr lang="en-US" dirty="0" smtClean="0">
                <a:solidFill>
                  <a:srgbClr val="C00000"/>
                </a:solidFill>
              </a:rPr>
              <a:t>{ </a:t>
            </a:r>
            <a:r>
              <a:rPr lang="en-US" dirty="0" err="1" smtClean="0">
                <a:solidFill>
                  <a:srgbClr val="C00000"/>
                </a:solidFill>
              </a:rPr>
              <a:t>new_msgs</a:t>
            </a:r>
            <a:r>
              <a:rPr lang="en-US" dirty="0" smtClean="0">
                <a:solidFill>
                  <a:srgbClr val="C00000"/>
                </a:solidFill>
              </a:rPr>
              <a:t>: 3 }</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43800" y="4355068"/>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742840"/>
            <a:ext cx="609960" cy="609960"/>
          </a:xfrm>
          <a:prstGeom prst="rect">
            <a:avLst/>
          </a:prstGeom>
        </p:spPr>
      </p:pic>
      <p:pic>
        <p:nvPicPr>
          <p:cNvPr id="25" name="Picture 2" descr="C:\Documents and Settings\Eric\Local Settings\Temporary Internet Files\Content.IE5\WWB45ZL2\MC900432537[1].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5827110"/>
            <a:ext cx="621268" cy="6212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3" descr="C:\Documents and Settings\Eric\Local Settings\Temporary Internet Files\Content.IE5\J3WCMIIA\MC900349121[1].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87080" y="2288247"/>
            <a:ext cx="752120" cy="6835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07257" y="2782669"/>
            <a:ext cx="3458354" cy="584776"/>
          </a:xfrm>
          <a:prstGeom prst="rect">
            <a:avLst/>
          </a:prstGeom>
          <a:noFill/>
          <a:ln>
            <a:solidFill>
              <a:schemeClr val="accent2">
                <a:lumMod val="75000"/>
              </a:schemeClr>
            </a:solidFill>
          </a:ln>
        </p:spPr>
        <p:txBody>
          <a:bodyPr wrap="square" rtlCol="0">
            <a:spAutoFit/>
          </a:bodyPr>
          <a:lstStyle/>
          <a:p>
            <a:r>
              <a:rPr lang="en-US" sz="1600" dirty="0" smtClean="0">
                <a:solidFill>
                  <a:schemeClr val="accent1"/>
                </a:solidFill>
              </a:rPr>
              <a:t>$.get(‘http://</a:t>
            </a:r>
            <a:r>
              <a:rPr lang="en-US" sz="1600" dirty="0" smtClean="0">
                <a:solidFill>
                  <a:srgbClr val="C00000"/>
                </a:solidFill>
              </a:rPr>
              <a:t>gmail.com</a:t>
            </a:r>
            <a:r>
              <a:rPr lang="en-US" sz="1600" dirty="0" smtClean="0">
                <a:solidFill>
                  <a:schemeClr val="accent1"/>
                </a:solidFill>
              </a:rPr>
              <a:t>/</a:t>
            </a:r>
            <a:r>
              <a:rPr lang="en-US" sz="1600" dirty="0" err="1" smtClean="0">
                <a:solidFill>
                  <a:schemeClr val="accent1"/>
                </a:solidFill>
              </a:rPr>
              <a:t>msgs.json</a:t>
            </a:r>
            <a:r>
              <a:rPr lang="en-US" sz="1600" dirty="0" smtClean="0">
                <a:solidFill>
                  <a:schemeClr val="accent1"/>
                </a:solidFill>
              </a:rPr>
              <a:t>’,</a:t>
            </a:r>
          </a:p>
          <a:p>
            <a:r>
              <a:rPr lang="en-US" sz="1600" dirty="0" smtClean="0">
                <a:solidFill>
                  <a:schemeClr val="accent1"/>
                </a:solidFill>
              </a:rPr>
              <a:t>     function (data) { alert(data); }</a:t>
            </a:r>
            <a:endParaRPr lang="en-US" sz="1600" dirty="0"/>
          </a:p>
        </p:txBody>
      </p:sp>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257" y="2626024"/>
            <a:ext cx="304980" cy="304980"/>
          </a:xfrm>
          <a:prstGeom prst="rect">
            <a:avLst/>
          </a:prstGeom>
        </p:spPr>
      </p:pic>
    </p:spTree>
    <p:extLst>
      <p:ext uri="{BB962C8B-B14F-4D97-AF65-F5344CB8AC3E}">
        <p14:creationId xmlns:p14="http://schemas.microsoft.com/office/powerpoint/2010/main" val="9855624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1" grpId="0" animBg="1"/>
      <p:bldP spid="23"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Same-Origin Policy: Objects</a:t>
            </a:r>
            <a:endParaRPr lang="en-US" dirty="0"/>
          </a:p>
        </p:txBody>
      </p:sp>
      <p:pic>
        <p:nvPicPr>
          <p:cNvPr id="17" name="Content Placeholder 1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69272" y="3536547"/>
            <a:ext cx="468227" cy="468227"/>
          </a:xfrm>
        </p:spPr>
      </p:pic>
      <p:pic>
        <p:nvPicPr>
          <p:cNvPr id="7"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01752" y="1618565"/>
            <a:ext cx="1066800" cy="21107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Documents and Settings\Eric\Local Settings\Temporary Internet Files\Content.IE5\BHIGFSU1\MC910216349[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3200400"/>
            <a:ext cx="1636216" cy="138615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2245816" y="1975444"/>
            <a:ext cx="4916984" cy="0"/>
          </a:xfrm>
          <a:prstGeom prst="straightConnector1">
            <a:avLst/>
          </a:prstGeom>
          <a:ln w="3175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514600" y="1295400"/>
            <a:ext cx="2366930" cy="646331"/>
          </a:xfrm>
          <a:prstGeom prst="rect">
            <a:avLst/>
          </a:prstGeom>
          <a:solidFill>
            <a:schemeClr val="bg1"/>
          </a:solidFill>
          <a:ln>
            <a:solidFill>
              <a:schemeClr val="accent3"/>
            </a:solidFill>
          </a:ln>
        </p:spPr>
        <p:txBody>
          <a:bodyPr wrap="square" rtlCol="0">
            <a:spAutoFit/>
          </a:bodyPr>
          <a:lstStyle/>
          <a:p>
            <a:r>
              <a:rPr lang="en-US" dirty="0" smtClean="0">
                <a:solidFill>
                  <a:schemeClr val="accent3">
                    <a:lumMod val="75000"/>
                  </a:schemeClr>
                </a:solidFill>
              </a:rPr>
              <a:t>GET / HTTP/1.1</a:t>
            </a:r>
            <a:br>
              <a:rPr lang="en-US" dirty="0" smtClean="0">
                <a:solidFill>
                  <a:schemeClr val="accent3">
                    <a:lumMod val="75000"/>
                  </a:schemeClr>
                </a:solidFill>
              </a:rPr>
            </a:br>
            <a:r>
              <a:rPr lang="en-US" dirty="0" smtClean="0">
                <a:solidFill>
                  <a:schemeClr val="accent3">
                    <a:lumMod val="75000"/>
                  </a:schemeClr>
                </a:solidFill>
              </a:rPr>
              <a:t>Host:  </a:t>
            </a:r>
            <a:r>
              <a:rPr lang="en-US" dirty="0" smtClean="0">
                <a:solidFill>
                  <a:schemeClr val="accent2">
                    <a:lumMod val="50000"/>
                  </a:schemeClr>
                </a:solidFill>
              </a:rPr>
              <a:t>facebook.com</a:t>
            </a:r>
            <a:endParaRPr lang="en-US" dirty="0">
              <a:solidFill>
                <a:schemeClr val="accent2">
                  <a:lumMod val="50000"/>
                </a:schemeClr>
              </a:solidFill>
            </a:endParaRPr>
          </a:p>
        </p:txBody>
      </p:sp>
      <p:sp>
        <p:nvSpPr>
          <p:cNvPr id="14" name="TextBox 13"/>
          <p:cNvSpPr txBox="1"/>
          <p:nvPr/>
        </p:nvSpPr>
        <p:spPr>
          <a:xfrm>
            <a:off x="7427412" y="1213776"/>
            <a:ext cx="1487908" cy="369332"/>
          </a:xfrm>
          <a:prstGeom prst="rect">
            <a:avLst/>
          </a:prstGeom>
          <a:noFill/>
        </p:spPr>
        <p:txBody>
          <a:bodyPr wrap="none" rtlCol="0">
            <a:spAutoFit/>
          </a:bodyPr>
          <a:lstStyle/>
          <a:p>
            <a:r>
              <a:rPr lang="en-US" dirty="0" smtClean="0">
                <a:solidFill>
                  <a:schemeClr val="accent2">
                    <a:lumMod val="50000"/>
                  </a:schemeClr>
                </a:solidFill>
              </a:rPr>
              <a:t>facebook.com</a:t>
            </a:r>
            <a:endParaRPr lang="en-US" dirty="0">
              <a:solidFill>
                <a:schemeClr val="accent2">
                  <a:lumMod val="50000"/>
                </a:schemeClr>
              </a:solidFill>
            </a:endParaRPr>
          </a:p>
        </p:txBody>
      </p:sp>
      <p:cxnSp>
        <p:nvCxnSpPr>
          <p:cNvPr id="15" name="Straight Arrow Connector 14"/>
          <p:cNvCxnSpPr/>
          <p:nvPr/>
        </p:nvCxnSpPr>
        <p:spPr>
          <a:xfrm flipH="1">
            <a:off x="2209800" y="3173241"/>
            <a:ext cx="4916984" cy="0"/>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45116" y="2212271"/>
            <a:ext cx="3766416" cy="923330"/>
          </a:xfrm>
          <a:prstGeom prst="rect">
            <a:avLst/>
          </a:prstGeom>
          <a:noFill/>
          <a:ln>
            <a:solidFill>
              <a:schemeClr val="accent2">
                <a:lumMod val="50000"/>
              </a:schemeClr>
            </a:solidFill>
          </a:ln>
        </p:spPr>
        <p:txBody>
          <a:bodyPr wrap="none" rtlCol="0">
            <a:spAutoFit/>
          </a:bodyPr>
          <a:lstStyle/>
          <a:p>
            <a:r>
              <a:rPr lang="en-US" dirty="0" smtClean="0">
                <a:solidFill>
                  <a:schemeClr val="accent1"/>
                </a:solidFill>
              </a:rPr>
              <a:t>HTTP/1.1 200 OK</a:t>
            </a:r>
            <a:br>
              <a:rPr lang="en-US" dirty="0" smtClean="0">
                <a:solidFill>
                  <a:schemeClr val="accent1"/>
                </a:solidFill>
              </a:rPr>
            </a:br>
            <a:r>
              <a:rPr lang="en-US" dirty="0" smtClean="0">
                <a:solidFill>
                  <a:schemeClr val="accent1"/>
                </a:solidFill>
              </a:rPr>
              <a:t>…</a:t>
            </a:r>
            <a:br>
              <a:rPr lang="en-US" dirty="0" smtClean="0">
                <a:solidFill>
                  <a:schemeClr val="accent1"/>
                </a:solidFill>
              </a:rPr>
            </a:br>
            <a:r>
              <a:rPr lang="en-US" dirty="0" smtClean="0">
                <a:solidFill>
                  <a:schemeClr val="accent1"/>
                </a:solidFill>
              </a:rPr>
              <a:t>&lt;</a:t>
            </a:r>
            <a:r>
              <a:rPr lang="en-US" dirty="0" err="1" smtClean="0">
                <a:solidFill>
                  <a:schemeClr val="accent1"/>
                </a:solidFill>
              </a:rPr>
              <a:t>img</a:t>
            </a:r>
            <a:r>
              <a:rPr lang="en-US" dirty="0" smtClean="0">
                <a:solidFill>
                  <a:schemeClr val="accent1"/>
                </a:solidFill>
              </a:rPr>
              <a:t> </a:t>
            </a:r>
            <a:r>
              <a:rPr lang="en-US" dirty="0" err="1" smtClean="0">
                <a:solidFill>
                  <a:schemeClr val="accent1"/>
                </a:solidFill>
              </a:rPr>
              <a:t>src</a:t>
            </a:r>
            <a:r>
              <a:rPr lang="en-US" dirty="0" smtClean="0">
                <a:solidFill>
                  <a:schemeClr val="accent1"/>
                </a:solidFill>
              </a:rPr>
              <a:t>=“http://</a:t>
            </a:r>
            <a:r>
              <a:rPr lang="en-US" dirty="0" smtClean="0">
                <a:solidFill>
                  <a:srgbClr val="C00000"/>
                </a:solidFill>
              </a:rPr>
              <a:t>gmail.com</a:t>
            </a:r>
            <a:r>
              <a:rPr lang="en-US" dirty="0" smtClean="0">
                <a:solidFill>
                  <a:schemeClr val="accent1"/>
                </a:solidFill>
              </a:rPr>
              <a:t>/img.png”/&gt;</a:t>
            </a:r>
          </a:p>
        </p:txBody>
      </p:sp>
      <p:pic>
        <p:nvPicPr>
          <p:cNvPr id="18" name="Picture 3" descr="C:\Documents and Settings\Eric\Local Settings\Temporary Internet Files\Content.IE5\CV070PCD\MC900435242[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61414" y="4776365"/>
            <a:ext cx="1066800" cy="211074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552571" y="4252184"/>
            <a:ext cx="1154162" cy="369332"/>
          </a:xfrm>
          <a:prstGeom prst="rect">
            <a:avLst/>
          </a:prstGeom>
          <a:noFill/>
        </p:spPr>
        <p:txBody>
          <a:bodyPr wrap="none" rtlCol="0">
            <a:spAutoFit/>
          </a:bodyPr>
          <a:lstStyle/>
          <a:p>
            <a:r>
              <a:rPr lang="en-US" dirty="0">
                <a:solidFill>
                  <a:srgbClr val="C00000"/>
                </a:solidFill>
              </a:rPr>
              <a:t>g</a:t>
            </a:r>
            <a:r>
              <a:rPr lang="en-US" dirty="0" smtClean="0">
                <a:solidFill>
                  <a:srgbClr val="C00000"/>
                </a:solidFill>
              </a:rPr>
              <a:t>mail.com</a:t>
            </a:r>
            <a:endParaRPr lang="en-US" dirty="0">
              <a:solidFill>
                <a:srgbClr val="C00000"/>
              </a:solidFill>
            </a:endParaRP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92044" y="5659204"/>
            <a:ext cx="753015" cy="753015"/>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63572" y="2629669"/>
            <a:ext cx="609960" cy="609960"/>
          </a:xfrm>
          <a:prstGeom prst="rect">
            <a:avLst/>
          </a:prstGeom>
        </p:spPr>
      </p:pic>
      <p:sp>
        <p:nvSpPr>
          <p:cNvPr id="5" name="TextBox 4"/>
          <p:cNvSpPr txBox="1"/>
          <p:nvPr/>
        </p:nvSpPr>
        <p:spPr>
          <a:xfrm>
            <a:off x="4541469" y="3260173"/>
            <a:ext cx="811441" cy="1323439"/>
          </a:xfrm>
          <a:prstGeom prst="rect">
            <a:avLst/>
          </a:prstGeom>
          <a:noFill/>
        </p:spPr>
        <p:txBody>
          <a:bodyPr wrap="none" rtlCol="0">
            <a:spAutoFit/>
          </a:bodyPr>
          <a:lstStyle/>
          <a:p>
            <a:r>
              <a:rPr lang="en-US" sz="8000" dirty="0" smtClean="0">
                <a:solidFill>
                  <a:schemeClr val="bg1">
                    <a:lumMod val="50000"/>
                  </a:schemeClr>
                </a:solidFill>
                <a:latin typeface="Arial Black" panose="020B0A04020102020204" pitchFamily="34" charset="0"/>
              </a:rPr>
              <a:t>?</a:t>
            </a:r>
            <a:endParaRPr lang="en-US" sz="8000" dirty="0">
              <a:solidFill>
                <a:schemeClr val="bg1">
                  <a:lumMod val="50000"/>
                </a:schemeClr>
              </a:solidFill>
              <a:latin typeface="Arial Black" panose="020B0A04020102020204" pitchFamily="34" charset="0"/>
            </a:endParaRPr>
          </a:p>
        </p:txBody>
      </p:sp>
    </p:spTree>
    <p:extLst>
      <p:ext uri="{BB962C8B-B14F-4D97-AF65-F5344CB8AC3E}">
        <p14:creationId xmlns:p14="http://schemas.microsoft.com/office/powerpoint/2010/main" val="2970132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163</TotalTime>
  <Words>3025</Words>
  <Application>Microsoft Macintosh PowerPoint</Application>
  <PresentationFormat>On-screen Show (4:3)</PresentationFormat>
  <Paragraphs>519</Paragraphs>
  <Slides>67</Slides>
  <Notes>50</Notes>
  <HiddenSlides>4</HiddenSlides>
  <MMClips>1</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(More) Web Security and Privacy COS 432: Information Security </vt:lpstr>
      <vt:lpstr>Same-Origin policy </vt:lpstr>
      <vt:lpstr>Same-Origin Policy </vt:lpstr>
      <vt:lpstr>Same-Origin Policy </vt:lpstr>
      <vt:lpstr>Same-Origin Policy </vt:lpstr>
      <vt:lpstr>Web Overview (HTTP)</vt:lpstr>
      <vt:lpstr>AJAX (jQuery Style)</vt:lpstr>
      <vt:lpstr>Same-Origin Policy: Scripts</vt:lpstr>
      <vt:lpstr>Same-Origin Policy: Objects</vt:lpstr>
      <vt:lpstr>Same-Origin Policy: Images</vt:lpstr>
      <vt:lpstr>Same-Origin Policy: &lt;script&gt;</vt:lpstr>
      <vt:lpstr>Same-Origin Policy: &lt;script&gt;</vt:lpstr>
      <vt:lpstr>Same-Origin Policy: &lt;script&gt;</vt:lpstr>
      <vt:lpstr>Same-Origin Policy: IFrame</vt:lpstr>
      <vt:lpstr>Same-Origin Policy: IFrame</vt:lpstr>
      <vt:lpstr>Same-Origin Policy</vt:lpstr>
      <vt:lpstr>Cross-site Request Forgery (CSRF)</vt:lpstr>
      <vt:lpstr>Cross-site Request Forgery (CSRF)</vt:lpstr>
      <vt:lpstr>Cross-site Request Forgery (CSRF)</vt:lpstr>
      <vt:lpstr>Profile Pollution with CSRF</vt:lpstr>
      <vt:lpstr>CSRF Defenses</vt:lpstr>
      <vt:lpstr>CSRF Defenses</vt:lpstr>
      <vt:lpstr>Same-Origin Policy</vt:lpstr>
      <vt:lpstr>What about externally hosted scripts?</vt:lpstr>
      <vt:lpstr>SOP Complications</vt:lpstr>
      <vt:lpstr>Other problems with SOP</vt:lpstr>
      <vt:lpstr>Cross-Site Scripting (XSS)</vt:lpstr>
      <vt:lpstr>Cross-Site Scripting (XSS)</vt:lpstr>
      <vt:lpstr>Cross-Site Scripting (XSS)</vt:lpstr>
      <vt:lpstr>Review: Same-Origin Policy</vt:lpstr>
      <vt:lpstr>Cross-Site Scripting (XSS) Attack</vt:lpstr>
      <vt:lpstr>Cross-Site Scripting (XSS) Attack</vt:lpstr>
      <vt:lpstr>XSS Defenses</vt:lpstr>
      <vt:lpstr>Web Privacy</vt:lpstr>
      <vt:lpstr>PowerPoint Presentation</vt:lpstr>
      <vt:lpstr>“Third party” Online Tracking</vt:lpstr>
      <vt:lpstr>PowerPoint Presentation</vt:lpstr>
      <vt:lpstr>What if User Blocks Referer?</vt:lpstr>
      <vt:lpstr>Cooperative Tracking</vt:lpstr>
      <vt:lpstr>PowerPoint Presentation</vt:lpstr>
      <vt:lpstr>Who are the Third Parties?</vt:lpstr>
      <vt:lpstr>What is Behavioral Targeting?</vt:lpstr>
      <vt:lpstr>PowerPoint Presentation</vt:lpstr>
      <vt:lpstr>Privacy Worries</vt:lpstr>
      <vt:lpstr>Tracking Techniques</vt:lpstr>
      <vt:lpstr>Tagging: Placing Data in the Browser</vt:lpstr>
      <vt:lpstr>Exploiting STS for Tagging</vt:lpstr>
      <vt:lpstr>Exploiting STS for Tagging</vt:lpstr>
      <vt:lpstr>Fingerprinting: Observing the Browser’s Behavior</vt:lpstr>
      <vt:lpstr>Panopticlick – Browser Fingerpringing</vt:lpstr>
      <vt:lpstr>PowerPoint Presentation</vt:lpstr>
      <vt:lpstr>PowerPoint Presentation</vt:lpstr>
      <vt:lpstr>Anonymous Tracking? Not Quite</vt:lpstr>
      <vt:lpstr>PowerPoint Presentation</vt:lpstr>
      <vt:lpstr>Anonymous Tracking? Not Quite</vt:lpstr>
      <vt:lpstr>Merging Across Distinct Databases</vt:lpstr>
      <vt:lpstr>Cookie Synchronization</vt:lpstr>
      <vt:lpstr>PowerPoint Presentation</vt:lpstr>
      <vt:lpstr>Defenses</vt:lpstr>
      <vt:lpstr>1. Referer Blocking</vt:lpstr>
      <vt:lpstr>PowerPoint Presentation</vt:lpstr>
      <vt:lpstr>1. Referer blocking</vt:lpstr>
      <vt:lpstr>Third-party Cookie Blocking</vt:lpstr>
      <vt:lpstr>Do Not Track</vt:lpstr>
      <vt:lpstr>How Do Not Track is Supposed to Work</vt:lpstr>
      <vt:lpstr>HTTP Request Blocking</vt:lpstr>
      <vt:lpstr>Blocking tools</vt:lpstr>
    </vt:vector>
  </TitlesOfParts>
  <Company>Georgia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Web Security and Privacy COS 432: Information Security </dc:title>
  <dc:creator>Nick Feamster</dc:creator>
  <cp:lastModifiedBy>Nick Feamster</cp:lastModifiedBy>
  <cp:revision>40</cp:revision>
  <cp:lastPrinted>2016-11-07T15:21:52Z</cp:lastPrinted>
  <dcterms:created xsi:type="dcterms:W3CDTF">2016-11-07T10:43:05Z</dcterms:created>
  <dcterms:modified xsi:type="dcterms:W3CDTF">2016-11-07T17:42:44Z</dcterms:modified>
</cp:coreProperties>
</file>